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127"/>
  </p:notesMasterIdLst>
  <p:sldIdLst>
    <p:sldId id="256" r:id="rId2"/>
    <p:sldId id="257" r:id="rId3"/>
    <p:sldId id="291" r:id="rId4"/>
    <p:sldId id="330" r:id="rId5"/>
    <p:sldId id="314" r:id="rId6"/>
    <p:sldId id="316" r:id="rId7"/>
    <p:sldId id="262" r:id="rId8"/>
    <p:sldId id="332" r:id="rId9"/>
    <p:sldId id="317" r:id="rId10"/>
    <p:sldId id="334" r:id="rId11"/>
    <p:sldId id="335" r:id="rId12"/>
    <p:sldId id="336" r:id="rId13"/>
    <p:sldId id="337" r:id="rId14"/>
    <p:sldId id="338" r:id="rId15"/>
    <p:sldId id="307" r:id="rId16"/>
    <p:sldId id="308" r:id="rId17"/>
    <p:sldId id="306" r:id="rId18"/>
    <p:sldId id="305" r:id="rId19"/>
    <p:sldId id="260" r:id="rId20"/>
    <p:sldId id="392" r:id="rId21"/>
    <p:sldId id="375" r:id="rId22"/>
    <p:sldId id="327" r:id="rId23"/>
    <p:sldId id="331" r:id="rId24"/>
    <p:sldId id="341" r:id="rId25"/>
    <p:sldId id="342" r:id="rId26"/>
    <p:sldId id="343" r:id="rId27"/>
    <p:sldId id="304" r:id="rId28"/>
    <p:sldId id="273" r:id="rId29"/>
    <p:sldId id="514" r:id="rId30"/>
    <p:sldId id="512" r:id="rId31"/>
    <p:sldId id="513" r:id="rId32"/>
    <p:sldId id="386" r:id="rId33"/>
    <p:sldId id="383" r:id="rId34"/>
    <p:sldId id="385" r:id="rId35"/>
    <p:sldId id="391" r:id="rId36"/>
    <p:sldId id="292" r:id="rId37"/>
    <p:sldId id="303" r:id="rId38"/>
    <p:sldId id="361" r:id="rId39"/>
    <p:sldId id="393" r:id="rId40"/>
    <p:sldId id="394" r:id="rId41"/>
    <p:sldId id="319" r:id="rId42"/>
    <p:sldId id="329" r:id="rId43"/>
    <p:sldId id="320" r:id="rId44"/>
    <p:sldId id="321" r:id="rId45"/>
    <p:sldId id="398" r:id="rId46"/>
    <p:sldId id="322" r:id="rId47"/>
    <p:sldId id="323" r:id="rId48"/>
    <p:sldId id="324" r:id="rId49"/>
    <p:sldId id="397" r:id="rId50"/>
    <p:sldId id="409" r:id="rId51"/>
    <p:sldId id="351" r:id="rId52"/>
    <p:sldId id="348" r:id="rId53"/>
    <p:sldId id="280" r:id="rId54"/>
    <p:sldId id="456" r:id="rId55"/>
    <p:sldId id="350" r:id="rId56"/>
    <p:sldId id="453" r:id="rId57"/>
    <p:sldId id="415" r:id="rId58"/>
    <p:sldId id="353" r:id="rId59"/>
    <p:sldId id="354" r:id="rId60"/>
    <p:sldId id="355" r:id="rId61"/>
    <p:sldId id="412" r:id="rId62"/>
    <p:sldId id="360" r:id="rId63"/>
    <p:sldId id="454" r:id="rId64"/>
    <p:sldId id="455" r:id="rId65"/>
    <p:sldId id="356" r:id="rId66"/>
    <p:sldId id="357" r:id="rId67"/>
    <p:sldId id="302" r:id="rId68"/>
    <p:sldId id="396" r:id="rId69"/>
    <p:sldId id="264" r:id="rId70"/>
    <p:sldId id="259" r:id="rId71"/>
    <p:sldId id="345" r:id="rId72"/>
    <p:sldId id="509" r:id="rId73"/>
    <p:sldId id="293" r:id="rId74"/>
    <p:sldId id="366" r:id="rId75"/>
    <p:sldId id="373" r:id="rId76"/>
    <p:sldId id="505" r:id="rId77"/>
    <p:sldId id="506" r:id="rId78"/>
    <p:sldId id="508" r:id="rId79"/>
    <p:sldId id="507" r:id="rId80"/>
    <p:sldId id="399" r:id="rId81"/>
    <p:sldId id="400" r:id="rId82"/>
    <p:sldId id="401" r:id="rId83"/>
    <p:sldId id="402" r:id="rId84"/>
    <p:sldId id="403" r:id="rId85"/>
    <p:sldId id="364" r:id="rId86"/>
    <p:sldId id="362" r:id="rId87"/>
    <p:sldId id="363" r:id="rId88"/>
    <p:sldId id="367" r:id="rId89"/>
    <p:sldId id="365" r:id="rId90"/>
    <p:sldId id="268" r:id="rId91"/>
    <p:sldId id="372" r:id="rId92"/>
    <p:sldId id="376" r:id="rId93"/>
    <p:sldId id="516" r:id="rId94"/>
    <p:sldId id="515" r:id="rId95"/>
    <p:sldId id="459" r:id="rId96"/>
    <p:sldId id="460" r:id="rId97"/>
    <p:sldId id="461" r:id="rId98"/>
    <p:sldId id="300" r:id="rId99"/>
    <p:sldId id="279" r:id="rId100"/>
    <p:sldId id="369" r:id="rId101"/>
    <p:sldId id="371" r:id="rId102"/>
    <p:sldId id="489" r:id="rId103"/>
    <p:sldId id="281" r:id="rId104"/>
    <p:sldId id="282" r:id="rId105"/>
    <p:sldId id="283" r:id="rId106"/>
    <p:sldId id="284" r:id="rId107"/>
    <p:sldId id="339" r:id="rId108"/>
    <p:sldId id="285" r:id="rId109"/>
    <p:sldId id="286" r:id="rId110"/>
    <p:sldId id="288" r:id="rId111"/>
    <p:sldId id="289" r:id="rId112"/>
    <p:sldId id="404" r:id="rId113"/>
    <p:sldId id="405" r:id="rId114"/>
    <p:sldId id="406" r:id="rId115"/>
    <p:sldId id="408" r:id="rId116"/>
    <p:sldId id="407" r:id="rId117"/>
    <p:sldId id="297" r:id="rId118"/>
    <p:sldId id="290" r:id="rId119"/>
    <p:sldId id="294" r:id="rId120"/>
    <p:sldId id="413" r:id="rId121"/>
    <p:sldId id="326" r:id="rId122"/>
    <p:sldId id="445" r:id="rId123"/>
    <p:sldId id="325" r:id="rId124"/>
    <p:sldId id="510" r:id="rId125"/>
    <p:sldId id="511" r:id="rId126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000000"/>
    <a:srgbClr val="111111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22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61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C4A9AE-C759-450E-B981-C72FD172F069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1B18C-4F4D-4CB8-B77D-EF3A3853148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99811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1B18C-4F4D-4CB8-B77D-EF3A3853148C}" type="slidenum">
              <a:rPr lang="lt-LT" smtClean="0"/>
              <a:t>36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77384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lt-L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A2DE4AF7-5F24-4EDA-AFC0-7A8D38E5D748}" type="datetimeFigureOut">
              <a:rPr lang="lt-LT" smtClean="0"/>
              <a:t>2017.04.12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6A44E42-FF17-43CE-989C-21CB28C9B3C1}" type="slidenum">
              <a:rPr lang="lt-LT" smtClean="0"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16016" y="2276872"/>
            <a:ext cx="4320480" cy="3528392"/>
          </a:xfrm>
        </p:spPr>
        <p:txBody>
          <a:bodyPr>
            <a:normAutofit/>
          </a:bodyPr>
          <a:lstStyle/>
          <a:p>
            <a:r>
              <a:rPr lang="lt-LT" sz="4400" b="1" dirty="0" smtClean="0"/>
              <a:t>Viršsvorio ir nutukimo problema</a:t>
            </a:r>
            <a:endParaRPr lang="lt-LT" sz="4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0800000" flipV="1">
            <a:off x="107504" y="4941168"/>
            <a:ext cx="4464496" cy="1800200"/>
          </a:xfrm>
        </p:spPr>
        <p:txBody>
          <a:bodyPr>
            <a:noAutofit/>
          </a:bodyPr>
          <a:lstStyle/>
          <a:p>
            <a:pPr algn="l"/>
            <a:r>
              <a:rPr lang="lt-LT" b="1" dirty="0" smtClean="0">
                <a:solidFill>
                  <a:schemeClr val="tx1"/>
                </a:solidFill>
              </a:rPr>
              <a:t>Lektorė: Alina Kožajeva</a:t>
            </a:r>
          </a:p>
          <a:p>
            <a:pPr algn="l"/>
            <a:r>
              <a:rPr lang="lt-LT" b="1" dirty="0" smtClean="0">
                <a:solidFill>
                  <a:schemeClr val="tx1"/>
                </a:solidFill>
              </a:rPr>
              <a:t>Sveikos gyvensenos pedagogė, Dietetikė, „Maistas Sportui“ Mitybos ir maisto papildų konsultantė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9"/>
            <a:ext cx="4248472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31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Genetiniai veiksniai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Asmenys linkę į viršsvorį  yra jautresni aplinkos veiksniams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Tai pasireiškia mažu fiziniu aktyvumu, vartojama per daug riebalų ir lengvai įsisavinamų angliavandenių</a:t>
            </a:r>
          </a:p>
        </p:txBody>
      </p:sp>
    </p:spTree>
    <p:extLst>
      <p:ext uri="{BB962C8B-B14F-4D97-AF65-F5344CB8AC3E}">
        <p14:creationId xmlns:p14="http://schemas.microsoft.com/office/powerpoint/2010/main" val="14915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92088"/>
          </a:xfrm>
        </p:spPr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Planuojant mitybą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39552" y="2057938"/>
            <a:ext cx="7704856" cy="4395398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Mažai kalorijų turintis maistas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М</a:t>
            </a:r>
            <a:r>
              <a:rPr lang="lt-LT" dirty="0" smtClean="0">
                <a:solidFill>
                  <a:schemeClr val="tx1"/>
                </a:solidFill>
              </a:rPr>
              <a:t>ažos porcijos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Valgome dažnai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Reguliariai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Daugiau valgome pirmoje dienos pusėje, taip sumažiname persivalgymo riziką vakare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Vakarienė</a:t>
            </a:r>
            <a:r>
              <a:rPr lang="ru-RU" dirty="0" smtClean="0">
                <a:solidFill>
                  <a:schemeClr val="tx1"/>
                </a:solidFill>
              </a:rPr>
              <a:t> 3 – 4 </a:t>
            </a:r>
            <a:r>
              <a:rPr lang="lt-LT" dirty="0" smtClean="0">
                <a:solidFill>
                  <a:schemeClr val="tx1"/>
                </a:solidFill>
              </a:rPr>
              <a:t>val. iki miego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Valgome lėtai, gerai sukramotome maistą, nes sotumo jausmas pajaučiamas  šiek tiek vėliau nuo valgymo pradžios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1332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92696"/>
            <a:ext cx="7024744" cy="1143000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Maisto gamybos technikos 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2060848"/>
            <a:ext cx="8280920" cy="4248472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Nerekomenduojama kepti riebaluose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Geriau kepti be riebalų, specialiose keptuvėse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Kepame pergamentiniame popieriuje, specialiose rankovėse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Ant ugnies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Verdame, troškiname be papildomų riebalų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Aliejų salotoms naudojame saikingai pagal dietoje nustatytas normas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82522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10291450"/>
              </p:ext>
            </p:extLst>
          </p:nvPr>
        </p:nvGraphicFramePr>
        <p:xfrm>
          <a:off x="539552" y="1196975"/>
          <a:ext cx="7992891" cy="3202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8347"/>
                <a:gridCol w="888098"/>
                <a:gridCol w="666074"/>
                <a:gridCol w="592067"/>
                <a:gridCol w="666074"/>
                <a:gridCol w="740082"/>
                <a:gridCol w="740082"/>
                <a:gridCol w="592067"/>
              </a:tblGrid>
              <a:tr h="720080">
                <a:tc>
                  <a:txBody>
                    <a:bodyPr/>
                    <a:lstStyle/>
                    <a:p>
                      <a:pPr algn="l"/>
                      <a:r>
                        <a:rPr lang="ru-RU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Ме</a:t>
                      </a:r>
                      <a:r>
                        <a:rPr lang="lt-LT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todai</a:t>
                      </a:r>
                      <a:endParaRPr lang="lt-LT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Ca</a:t>
                      </a:r>
                      <a:r>
                        <a:rPr lang="pl-PL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%</a:t>
                      </a:r>
                      <a:endParaRPr lang="lt-LT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Fe</a:t>
                      </a:r>
                      <a:r>
                        <a:rPr lang="pl-PL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%</a:t>
                      </a:r>
                      <a:endParaRPr lang="lt-LT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</a:t>
                      </a:r>
                      <a:r>
                        <a:rPr lang="pl-PL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%</a:t>
                      </a:r>
                      <a:endParaRPr lang="lt-LT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В1</a:t>
                      </a:r>
                      <a:r>
                        <a:rPr lang="pl-PL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%</a:t>
                      </a:r>
                      <a:endParaRPr lang="lt-LT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В2</a:t>
                      </a:r>
                      <a:r>
                        <a:rPr lang="pl-PL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%</a:t>
                      </a:r>
                      <a:endParaRPr lang="lt-LT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PP</a:t>
                      </a:r>
                      <a:r>
                        <a:rPr lang="pl-PL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%</a:t>
                      </a:r>
                      <a:endParaRPr lang="lt-LT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C</a:t>
                      </a:r>
                      <a:r>
                        <a:rPr lang="pl-PL" sz="20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</a:rPr>
                        <a:t>%</a:t>
                      </a:r>
                      <a:endParaRPr lang="lt-LT" sz="2000" dirty="0">
                        <a:solidFill>
                          <a:schemeClr val="accent6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</a:tr>
              <a:tr h="576064">
                <a:tc>
                  <a:txBody>
                    <a:bodyPr/>
                    <a:lstStyle/>
                    <a:p>
                      <a:pPr algn="l"/>
                      <a:r>
                        <a:rPr lang="lt-LT" sz="2000" dirty="0" smtClean="0"/>
                        <a:t>Garuose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95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91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92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91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88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91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73</a:t>
                      </a:r>
                      <a:endParaRPr lang="lt-LT" sz="2000" dirty="0"/>
                    </a:p>
                  </a:txBody>
                  <a:tcPr/>
                </a:tc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lt-LT" sz="2000" dirty="0" smtClean="0"/>
                        <a:t>Greitpuodyje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88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86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85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79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83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83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73</a:t>
                      </a:r>
                      <a:endParaRPr lang="lt-LT" sz="2000" dirty="0"/>
                    </a:p>
                  </a:txBody>
                  <a:tcPr/>
                </a:tc>
              </a:tr>
              <a:tr h="480614">
                <a:tc>
                  <a:txBody>
                    <a:bodyPr/>
                    <a:lstStyle/>
                    <a:p>
                      <a:pPr algn="l"/>
                      <a:r>
                        <a:rPr lang="lt-LT" sz="2000" dirty="0" smtClean="0"/>
                        <a:t>Mažame</a:t>
                      </a:r>
                      <a:r>
                        <a:rPr lang="lt-LT" sz="2000" baseline="0" dirty="0" smtClean="0"/>
                        <a:t> kiekyje vandens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88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86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84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76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78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81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63</a:t>
                      </a:r>
                      <a:endParaRPr lang="lt-LT" sz="2000" dirty="0"/>
                    </a:p>
                  </a:txBody>
                  <a:tcPr/>
                </a:tc>
              </a:tr>
              <a:tr h="527275">
                <a:tc>
                  <a:txBody>
                    <a:bodyPr/>
                    <a:lstStyle/>
                    <a:p>
                      <a:pPr algn="l"/>
                      <a:r>
                        <a:rPr lang="lt-LT" sz="2000" dirty="0" smtClean="0"/>
                        <a:t>Dideliame</a:t>
                      </a:r>
                      <a:r>
                        <a:rPr lang="lt-LT" sz="2000" baseline="0" dirty="0" smtClean="0"/>
                        <a:t> kiekyje vandens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78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77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72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63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63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69</a:t>
                      </a:r>
                      <a:endParaRPr lang="lt-LT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2000" dirty="0" smtClean="0"/>
                        <a:t>53</a:t>
                      </a:r>
                      <a:endParaRPr lang="lt-LT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44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Dietos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Žodis „Dieta“ kilęs iš graikų kalbos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„ DIAITIA“ </a:t>
            </a:r>
            <a:r>
              <a:rPr lang="ru-RU" i="1" dirty="0" smtClean="0">
                <a:solidFill>
                  <a:schemeClr val="tx1"/>
                </a:solidFill>
              </a:rPr>
              <a:t>–</a:t>
            </a:r>
            <a:endParaRPr lang="lt-LT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Gyvenimo būdas akcentuojant maitinimosi metodą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endParaRPr lang="lt-LT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Dieta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– </a:t>
            </a:r>
            <a:r>
              <a:rPr lang="lt-LT" i="1" dirty="0" smtClean="0">
                <a:solidFill>
                  <a:schemeClr val="tx1"/>
                </a:solidFill>
              </a:rPr>
              <a:t>maitinimasis, kuriame svarbus maisto produktų kiekis ir kokybė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Tikslas</a:t>
            </a:r>
            <a:r>
              <a:rPr lang="ru-RU" i="1" dirty="0" smtClean="0">
                <a:solidFill>
                  <a:schemeClr val="tx1"/>
                </a:solidFill>
              </a:rPr>
              <a:t>: </a:t>
            </a:r>
            <a:r>
              <a:rPr lang="lt-LT" i="1" dirty="0" smtClean="0">
                <a:solidFill>
                  <a:schemeClr val="tx1"/>
                </a:solidFill>
              </a:rPr>
              <a:t>aprūpinti maistinėmis medžigomis ir adaptuoti prie virškinimo galimybių, maistinių medžiagų įsisavinimo ir matabolizmo priklausomai nuo organizmo pokyčių.</a:t>
            </a:r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160459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Modifikacijos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Sveiko žmogaus racionalaus maitinimosi modifikacija</a:t>
            </a:r>
          </a:p>
          <a:p>
            <a:r>
              <a:rPr lang="ru-RU" b="1" dirty="0" smtClean="0">
                <a:solidFill>
                  <a:schemeClr val="tx1"/>
                </a:solidFill>
              </a:rPr>
              <a:t>Мо</a:t>
            </a:r>
            <a:r>
              <a:rPr lang="lt-LT" b="1" dirty="0" smtClean="0">
                <a:solidFill>
                  <a:schemeClr val="tx1"/>
                </a:solidFill>
              </a:rPr>
              <a:t>difikuojame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lt-LT" b="1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Sumažiname arba padidiname ingridientus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Rekomenduojame maisto paruošimo technikas</a:t>
            </a:r>
            <a:endParaRPr lang="ru-RU" dirty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7060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Pagrindinė dieta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Rekomenduojama sveikiems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Rekomenduojami visi maisto produktai, taip pat visi maisto paruošimo metodai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Moterys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1800 </a:t>
            </a:r>
            <a:r>
              <a:rPr lang="lt-LT" dirty="0" smtClean="0">
                <a:solidFill>
                  <a:schemeClr val="tx1"/>
                </a:solidFill>
              </a:rPr>
              <a:t>kcal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vyrai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2270 </a:t>
            </a:r>
            <a:r>
              <a:rPr lang="lt-LT" dirty="0" smtClean="0">
                <a:solidFill>
                  <a:schemeClr val="tx1"/>
                </a:solidFill>
              </a:rPr>
              <a:t>kcal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Vidutiniškai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2000 </a:t>
            </a:r>
            <a:r>
              <a:rPr lang="lt-LT" dirty="0" smtClean="0">
                <a:solidFill>
                  <a:schemeClr val="tx1"/>
                </a:solidFill>
              </a:rPr>
              <a:t>kcal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baltymai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lt-LT" dirty="0" smtClean="0">
                <a:solidFill>
                  <a:schemeClr val="tx1"/>
                </a:solidFill>
              </a:rPr>
              <a:t>viso</a:t>
            </a:r>
            <a:r>
              <a:rPr lang="ru-RU" dirty="0" smtClean="0">
                <a:solidFill>
                  <a:schemeClr val="tx1"/>
                </a:solidFill>
              </a:rPr>
              <a:t>) </a:t>
            </a:r>
            <a:r>
              <a:rPr lang="ru-RU" dirty="0">
                <a:solidFill>
                  <a:schemeClr val="tx1"/>
                </a:solidFill>
              </a:rPr>
              <a:t>– 75 – </a:t>
            </a:r>
            <a:r>
              <a:rPr lang="ru-RU" dirty="0" smtClean="0">
                <a:solidFill>
                  <a:schemeClr val="tx1"/>
                </a:solidFill>
              </a:rPr>
              <a:t>80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lt-LT" dirty="0" smtClean="0">
                <a:solidFill>
                  <a:schemeClr val="tx1"/>
                </a:solidFill>
              </a:rPr>
              <a:t>energija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15.5%)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Gyvūninis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dirty="0" smtClean="0">
                <a:solidFill>
                  <a:schemeClr val="tx1"/>
                </a:solidFill>
              </a:rPr>
              <a:t>45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Riebalai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dirty="0" smtClean="0">
                <a:solidFill>
                  <a:schemeClr val="tx1"/>
                </a:solidFill>
              </a:rPr>
              <a:t>65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(29.5%)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Angliavandeniai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dirty="0" smtClean="0">
                <a:solidFill>
                  <a:schemeClr val="tx1"/>
                </a:solidFill>
              </a:rPr>
              <a:t>275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(55%)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Maistinės skaidulos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30 – </a:t>
            </a:r>
            <a:r>
              <a:rPr lang="ru-RU" dirty="0" smtClean="0">
                <a:solidFill>
                  <a:schemeClr val="tx1"/>
                </a:solidFill>
              </a:rPr>
              <a:t>40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endParaRPr lang="ru-RU" dirty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3714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080120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Viduržemio jūros dieta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600" y="1700808"/>
            <a:ext cx="7488948" cy="4635877"/>
          </a:xfrm>
        </p:spPr>
        <p:txBody>
          <a:bodyPr>
            <a:noAutofit/>
          </a:bodyPr>
          <a:lstStyle/>
          <a:p>
            <a:r>
              <a:rPr lang="lt-LT" sz="1600" dirty="0" smtClean="0">
                <a:solidFill>
                  <a:schemeClr val="tx1"/>
                </a:solidFill>
              </a:rPr>
              <a:t>Rekomendacijos: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lt-LT" sz="1600" dirty="0" smtClean="0">
                <a:solidFill>
                  <a:schemeClr val="tx1"/>
                </a:solidFill>
              </a:rPr>
              <a:t>Valgome daugiau daržovių ir vaisių</a:t>
            </a:r>
          </a:p>
          <a:p>
            <a:r>
              <a:rPr lang="lt-LT" sz="1600" dirty="0" smtClean="0">
                <a:solidFill>
                  <a:schemeClr val="tx1"/>
                </a:solidFill>
              </a:rPr>
              <a:t>Atsisakome baltos duonos, valgome tamsią – pilno grūdo.</a:t>
            </a:r>
            <a:endParaRPr lang="ru-RU" sz="1600" dirty="0">
              <a:solidFill>
                <a:schemeClr val="tx1"/>
              </a:solidFill>
            </a:endParaRPr>
          </a:p>
          <a:p>
            <a:r>
              <a:rPr lang="lt-LT" sz="1600" dirty="0" smtClean="0">
                <a:solidFill>
                  <a:schemeClr val="tx1"/>
                </a:solidFill>
              </a:rPr>
              <a:t>Dažniau valgome košes, ruduosius ryžius, nei baltus ryžius ir bulves</a:t>
            </a:r>
          </a:p>
          <a:p>
            <a:r>
              <a:rPr lang="lt-LT" sz="1600" dirty="0" smtClean="0">
                <a:solidFill>
                  <a:schemeClr val="tx1"/>
                </a:solidFill>
              </a:rPr>
              <a:t>Mažiausiai 3 kartus per sav. valgome žuvį, geriau jūrinę</a:t>
            </a:r>
          </a:p>
          <a:p>
            <a:r>
              <a:rPr lang="lt-LT" sz="1600" dirty="0" smtClean="0">
                <a:solidFill>
                  <a:schemeClr val="tx1"/>
                </a:solidFill>
              </a:rPr>
              <a:t>Likusias dienas valgome paukštieną arba ankštines daržoves</a:t>
            </a:r>
          </a:p>
          <a:p>
            <a:r>
              <a:rPr lang="lt-LT" sz="1600" dirty="0" smtClean="0">
                <a:solidFill>
                  <a:schemeClr val="tx1"/>
                </a:solidFill>
              </a:rPr>
              <a:t>Raudoną mėsa ne dažniau kaip kartą per savaitę</a:t>
            </a:r>
          </a:p>
          <a:p>
            <a:r>
              <a:rPr lang="lt-LT" sz="1600" dirty="0" smtClean="0">
                <a:solidFill>
                  <a:schemeClr val="tx1"/>
                </a:solidFill>
              </a:rPr>
              <a:t>Salotoms naudojame alyvuogių aliejų. Eliminuojame majonezą ir grietinę</a:t>
            </a:r>
          </a:p>
          <a:p>
            <a:r>
              <a:rPr lang="lt-LT" sz="1600" dirty="0" smtClean="0">
                <a:solidFill>
                  <a:schemeClr val="tx1"/>
                </a:solidFill>
              </a:rPr>
              <a:t>Iš pieno produktų vartojame natūralų jogurtą, 2</a:t>
            </a:r>
            <a:r>
              <a:rPr lang="en-US" sz="1600" dirty="0" smtClean="0">
                <a:solidFill>
                  <a:schemeClr val="tx1"/>
                </a:solidFill>
              </a:rPr>
              <a:t>% </a:t>
            </a:r>
            <a:r>
              <a:rPr lang="lt-LT" sz="1600" dirty="0" smtClean="0">
                <a:solidFill>
                  <a:schemeClr val="tx1"/>
                </a:solidFill>
              </a:rPr>
              <a:t>pieną, kefyrą ir neriebią varškę</a:t>
            </a:r>
          </a:p>
          <a:p>
            <a:r>
              <a:rPr lang="lt-LT" sz="1600" dirty="0" smtClean="0">
                <a:solidFill>
                  <a:schemeClr val="tx1"/>
                </a:solidFill>
              </a:rPr>
              <a:t>Vartojame mažiau druskos ir daugiau žolelių, prieskonių</a:t>
            </a:r>
          </a:p>
          <a:p>
            <a:r>
              <a:rPr lang="lt-LT" sz="1600" dirty="0" smtClean="0">
                <a:solidFill>
                  <a:schemeClr val="tx1"/>
                </a:solidFill>
              </a:rPr>
              <a:t>Atsisakome saldumynų, juos keičiame riešutais ir džiovintais vaisiais</a:t>
            </a:r>
          </a:p>
          <a:p>
            <a:r>
              <a:rPr lang="lt-LT" sz="1600" dirty="0" smtClean="0">
                <a:solidFill>
                  <a:schemeClr val="tx1"/>
                </a:solidFill>
              </a:rPr>
              <a:t>Išgeriame 2 l vandens per dieną. Sultis renkamės iš daržovių</a:t>
            </a:r>
            <a:endParaRPr lang="ru-RU" sz="1600" dirty="0">
              <a:solidFill>
                <a:schemeClr val="tx1"/>
              </a:solidFill>
            </a:endParaRPr>
          </a:p>
          <a:p>
            <a:endParaRPr lang="lt-L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7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Dieta</a:t>
            </a:r>
            <a:r>
              <a:rPr lang="en-US" b="1" dirty="0" smtClean="0">
                <a:solidFill>
                  <a:srgbClr val="000066"/>
                </a:solidFill>
              </a:rPr>
              <a:t> </a:t>
            </a:r>
            <a:r>
              <a:rPr lang="en-US" b="1" dirty="0">
                <a:solidFill>
                  <a:srgbClr val="000066"/>
                </a:solidFill>
              </a:rPr>
              <a:t>DASH</a:t>
            </a:r>
            <a:br>
              <a:rPr lang="en-US" b="1" dirty="0">
                <a:solidFill>
                  <a:srgbClr val="000066"/>
                </a:solidFill>
              </a:rPr>
            </a:br>
            <a:r>
              <a:rPr lang="en-US" b="1" dirty="0">
                <a:solidFill>
                  <a:srgbClr val="000066"/>
                </a:solidFill>
              </a:rPr>
              <a:t>Dietary approaches to stop hypertension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Rekomenduojama esant aukštam kraujospūdžiui, viršsvoriui, širdies ligoms ir metabolizmo problemoms</a:t>
            </a:r>
          </a:p>
          <a:p>
            <a:endParaRPr lang="lt-LT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645152" y="1844824"/>
            <a:ext cx="3959296" cy="4392488"/>
          </a:xfrm>
        </p:spPr>
        <p:txBody>
          <a:bodyPr>
            <a:normAutofit fontScale="85000" lnSpcReduction="10000"/>
          </a:bodyPr>
          <a:lstStyle/>
          <a:p>
            <a:r>
              <a:rPr lang="lt-LT" b="1" dirty="0" smtClean="0">
                <a:solidFill>
                  <a:schemeClr val="tx1"/>
                </a:solidFill>
              </a:rPr>
              <a:t>Dietos ypatumai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lt-LT" dirty="0" smtClean="0">
                <a:solidFill>
                  <a:schemeClr val="tx1"/>
                </a:solidFill>
              </a:rPr>
              <a:t>Kaloringumas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nuo</a:t>
            </a:r>
            <a:r>
              <a:rPr lang="ru-RU" dirty="0" smtClean="0">
                <a:solidFill>
                  <a:schemeClr val="tx1"/>
                </a:solidFill>
              </a:rPr>
              <a:t> 1600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dirty="0" smtClean="0">
                <a:solidFill>
                  <a:schemeClr val="tx1"/>
                </a:solidFill>
              </a:rPr>
              <a:t>3100</a:t>
            </a:r>
            <a:r>
              <a:rPr lang="lt-LT" dirty="0" smtClean="0">
                <a:solidFill>
                  <a:schemeClr val="tx1"/>
                </a:solidFill>
              </a:rPr>
              <a:t>kcal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Natris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1500 </a:t>
            </a:r>
            <a:r>
              <a:rPr lang="ru-RU" dirty="0" smtClean="0">
                <a:solidFill>
                  <a:schemeClr val="tx1"/>
                </a:solidFill>
              </a:rPr>
              <a:t>– 2400</a:t>
            </a:r>
            <a:r>
              <a:rPr lang="lt-LT" dirty="0" smtClean="0">
                <a:solidFill>
                  <a:schemeClr val="tx1"/>
                </a:solidFill>
              </a:rPr>
              <a:t>mg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Ribojamas cholesterolis ir riebalai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Ribojama: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raudona mėsa</a:t>
            </a:r>
            <a:r>
              <a:rPr lang="ru-RU" dirty="0" smtClean="0">
                <a:solidFill>
                  <a:schemeClr val="tx1"/>
                </a:solidFill>
              </a:rPr>
              <a:t>, с</a:t>
            </a:r>
            <a:r>
              <a:rPr lang="lt-LT" dirty="0" smtClean="0">
                <a:solidFill>
                  <a:schemeClr val="tx1"/>
                </a:solidFill>
              </a:rPr>
              <a:t>ukrus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kava</a:t>
            </a:r>
            <a:r>
              <a:rPr lang="ru-RU" dirty="0" smtClean="0">
                <a:solidFill>
                  <a:schemeClr val="tx1"/>
                </a:solidFill>
              </a:rPr>
              <a:t>, с</a:t>
            </a:r>
            <a:r>
              <a:rPr lang="lt-LT" dirty="0" smtClean="0">
                <a:solidFill>
                  <a:schemeClr val="tx1"/>
                </a:solidFill>
              </a:rPr>
              <a:t>igarėtės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stresas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Bazė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lt-LT" dirty="0" smtClean="0">
                <a:solidFill>
                  <a:schemeClr val="tx1"/>
                </a:solidFill>
              </a:rPr>
              <a:t>daržovės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vaisiai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neriebūs pieno produktai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žuvis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paukštiena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riešutai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grūdai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30 </a:t>
            </a:r>
            <a:r>
              <a:rPr lang="lt-LT" dirty="0" smtClean="0">
                <a:solidFill>
                  <a:schemeClr val="tx1"/>
                </a:solidFill>
              </a:rPr>
              <a:t>min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lt-LT" dirty="0" smtClean="0">
                <a:solidFill>
                  <a:schemeClr val="tx1"/>
                </a:solidFill>
              </a:rPr>
              <a:t> fizinio aktyvumo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22352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Mažai riebalų turinti dieta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lt-LT" b="1" dirty="0" smtClean="0">
                <a:solidFill>
                  <a:schemeClr val="tx1"/>
                </a:solidFill>
              </a:rPr>
              <a:t>Rekomenduojama esant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Hiperlipidemijai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А</a:t>
            </a:r>
            <a:r>
              <a:rPr lang="lt-LT" dirty="0" smtClean="0">
                <a:solidFill>
                  <a:schemeClr val="tx1"/>
                </a:solidFill>
              </a:rPr>
              <a:t>terosklerozei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Išėminės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 širdies ligos profilaktikai</a:t>
            </a:r>
            <a:endParaRPr lang="ru-RU" dirty="0">
              <a:solidFill>
                <a:schemeClr val="tx1"/>
              </a:solidFill>
            </a:endParaRPr>
          </a:p>
          <a:p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0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136904" cy="1224136"/>
          </a:xfrm>
        </p:spPr>
        <p:txBody>
          <a:bodyPr>
            <a:normAutofit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Mažai riebalų turinti dieta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16832"/>
            <a:ext cx="7488948" cy="4392488"/>
          </a:xfrm>
        </p:spPr>
        <p:txBody>
          <a:bodyPr>
            <a:normAutofit fontScale="85000" lnSpcReduction="20000"/>
          </a:bodyPr>
          <a:lstStyle/>
          <a:p>
            <a:r>
              <a:rPr lang="lt-LT" b="1" dirty="0" smtClean="0">
                <a:solidFill>
                  <a:schemeClr val="tx1"/>
                </a:solidFill>
              </a:rPr>
              <a:t>Dietos ypatumai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lt-LT" b="1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Ribojame sočiuosius riebalus ir dalinai juos keičiame mono- ir poli- nesočiaisiais riebalais, druska iki 5g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Dieta aprūpina visom reikalingom maistinėm medžiagom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Nesotieji riebalai sudaro 25 – 30</a:t>
            </a:r>
            <a:r>
              <a:rPr lang="en-US" dirty="0" smtClean="0">
                <a:solidFill>
                  <a:schemeClr val="tx1"/>
                </a:solidFill>
              </a:rPr>
              <a:t>% </a:t>
            </a:r>
            <a:r>
              <a:rPr lang="lt-LT" dirty="0" smtClean="0">
                <a:solidFill>
                  <a:schemeClr val="tx1"/>
                </a:solidFill>
              </a:rPr>
              <a:t>rekomenduojamos paros normos.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Baltymai</a:t>
            </a:r>
            <a:r>
              <a:rPr lang="ru-RU" dirty="0" smtClean="0">
                <a:solidFill>
                  <a:schemeClr val="tx1"/>
                </a:solidFill>
              </a:rPr>
              <a:t> 1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./</a:t>
            </a:r>
            <a:r>
              <a:rPr lang="lt-LT" dirty="0" smtClean="0">
                <a:solidFill>
                  <a:schemeClr val="tx1"/>
                </a:solidFill>
              </a:rPr>
              <a:t>kg</a:t>
            </a:r>
            <a:r>
              <a:rPr lang="ru-RU" dirty="0" smtClean="0">
                <a:solidFill>
                  <a:schemeClr val="tx1"/>
                </a:solidFill>
              </a:rPr>
              <a:t>., </a:t>
            </a:r>
            <a:r>
              <a:rPr lang="lt-LT" dirty="0">
                <a:solidFill>
                  <a:schemeClr val="tx1"/>
                </a:solidFill>
              </a:rPr>
              <a:t>t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lt-LT" dirty="0" smtClean="0">
                <a:solidFill>
                  <a:schemeClr val="tx1"/>
                </a:solidFill>
              </a:rPr>
              <a:t>y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15</a:t>
            </a:r>
            <a:r>
              <a:rPr lang="ru-RU" dirty="0" smtClean="0">
                <a:solidFill>
                  <a:schemeClr val="tx1"/>
                </a:solidFill>
              </a:rPr>
              <a:t>% 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angliavandeniai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55 – 60% 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cukrūs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ir paprastieji angliavandeniai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>
                <a:solidFill>
                  <a:schemeClr val="tx1"/>
                </a:solidFill>
              </a:rPr>
              <a:t>n</a:t>
            </a:r>
            <a:r>
              <a:rPr lang="ru-RU" dirty="0" smtClean="0">
                <a:solidFill>
                  <a:schemeClr val="tx1"/>
                </a:solidFill>
              </a:rPr>
              <a:t>е </a:t>
            </a:r>
            <a:r>
              <a:rPr lang="lt-LT" dirty="0" smtClean="0">
                <a:solidFill>
                  <a:schemeClr val="tx1"/>
                </a:solidFill>
              </a:rPr>
              <a:t>daugiau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10%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Daržovės</a:t>
            </a:r>
            <a:r>
              <a:rPr lang="ru-RU" dirty="0" smtClean="0">
                <a:solidFill>
                  <a:schemeClr val="tx1"/>
                </a:solidFill>
              </a:rPr>
              <a:t> 700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Maisto paruošimo technikos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lt-LT" dirty="0" smtClean="0">
                <a:solidFill>
                  <a:schemeClr val="tx1"/>
                </a:solidFill>
              </a:rPr>
              <a:t>verdame vandenyje arba garuose, arba specialiose talpose be vandens, kepame pergamentiniame popieriuje arba specialiose keptuvėse (pvz.keramikinėse)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3217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992888" cy="1440160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Biologiniai ir farmakologiniai veiksniai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Nutukimas susijęs su kitomis ligomis: galvos smegenų augliai, kaukolės traumos, bet ir sergant šiomis ligomis svarbus energijos balansas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Endokrininiai sutrikimai vaidina svarbų vaidmenį nutukimo atsiradimui lytinio brendimo periode, menopauzės  ir nėštumo laikotarpiuose.</a:t>
            </a:r>
          </a:p>
        </p:txBody>
      </p:sp>
    </p:spTree>
    <p:extLst>
      <p:ext uri="{BB962C8B-B14F-4D97-AF65-F5344CB8AC3E}">
        <p14:creationId xmlns:p14="http://schemas.microsoft.com/office/powerpoint/2010/main" val="258780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064896" cy="1368152"/>
          </a:xfrm>
        </p:spPr>
        <p:txBody>
          <a:bodyPr>
            <a:normAutofit/>
          </a:bodyPr>
          <a:lstStyle/>
          <a:p>
            <a:r>
              <a:rPr lang="lt-LT" sz="3600" b="1" i="1" dirty="0" smtClean="0">
                <a:solidFill>
                  <a:srgbClr val="000066"/>
                </a:solidFill>
              </a:rPr>
              <a:t>Dieta ribojanti greitai įsisavinančius angliavandenius</a:t>
            </a:r>
            <a:endParaRPr lang="lt-LT" sz="3600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lt-LT" b="1" dirty="0" smtClean="0">
                <a:solidFill>
                  <a:schemeClr val="tx1"/>
                </a:solidFill>
              </a:rPr>
              <a:t>Rekomenduojama esant cukriniam diabetui: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Gliukozės koncentracijos kraujyje sumažinimui ir medžiagų apykaitos gerinimui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Eliminuojama arba ribojama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lt-LT" dirty="0" smtClean="0">
                <a:solidFill>
                  <a:schemeClr val="tx1"/>
                </a:solidFill>
              </a:rPr>
              <a:t>gliukozė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fruktozė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sacharozė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Daugiau vartojami sudėtiniai angliavandeniai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Dieta sudaroma individualiai atsižvelgiant į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lytį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lt-LT" dirty="0" smtClean="0">
                <a:solidFill>
                  <a:schemeClr val="tx1"/>
                </a:solidFill>
              </a:rPr>
              <a:t>amžių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lt-LT" dirty="0" smtClean="0">
                <a:solidFill>
                  <a:schemeClr val="tx1"/>
                </a:solidFill>
              </a:rPr>
              <a:t>svorį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lt-LT" dirty="0" smtClean="0">
                <a:solidFill>
                  <a:schemeClr val="tx1"/>
                </a:solidFill>
              </a:rPr>
              <a:t>fizinį aktyvumą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lt-LT" dirty="0" smtClean="0">
                <a:solidFill>
                  <a:schemeClr val="tx1"/>
                </a:solidFill>
              </a:rPr>
              <a:t>fiziologinę būseną</a:t>
            </a:r>
            <a:r>
              <a:rPr lang="lt-LT" dirty="0">
                <a:solidFill>
                  <a:schemeClr val="tx1"/>
                </a:solidFill>
              </a:rPr>
              <a:t>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57588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1080120"/>
          </a:xfrm>
        </p:spPr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„Magiškos Dietos“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72816"/>
            <a:ext cx="6777317" cy="4608512"/>
          </a:xfrm>
        </p:spPr>
        <p:txBody>
          <a:bodyPr>
            <a:normAutofit fontScale="85000" lnSpcReduction="20000"/>
          </a:bodyPr>
          <a:lstStyle/>
          <a:p>
            <a:r>
              <a:rPr lang="lt-LT" dirty="0">
                <a:solidFill>
                  <a:schemeClr val="tx1"/>
                </a:solidFill>
              </a:rPr>
              <a:t>B</a:t>
            </a:r>
            <a:r>
              <a:rPr lang="lt-LT" dirty="0" smtClean="0">
                <a:solidFill>
                  <a:schemeClr val="tx1"/>
                </a:solidFill>
              </a:rPr>
              <a:t>adavimas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obuolių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pieno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baltyminė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riebalų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be cukraus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makaronų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bulvių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lt-LT" dirty="0" smtClean="0">
                <a:solidFill>
                  <a:schemeClr val="tx1"/>
                </a:solidFill>
              </a:rPr>
              <a:t>kt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= </a:t>
            </a:r>
            <a:r>
              <a:rPr lang="lt-LT" dirty="0" smtClean="0">
                <a:solidFill>
                  <a:schemeClr val="tx1"/>
                </a:solidFill>
              </a:rPr>
              <a:t>greiti rezultatai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b="1" dirty="0" smtClean="0">
                <a:solidFill>
                  <a:schemeClr val="tx1"/>
                </a:solidFill>
              </a:rPr>
              <a:t>Pašaliniai poveikiai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lt-LT" b="1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Vitaminų ir mineralų deficitas (geležies, kalcio, fosforo, kalio, magnio, sieros, chromo)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Prarandami baltymai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Acidozė ir vandens – elektrolitų sistemos pažeidimai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Raumenų, širdies, kepenų, inkstų, skydliaukės, blužnies atrofija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Staigi mirtis (širdies, kepenų pažeidimai)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„JO – JO“ efektas – tai greitai lieknėjama – tai greitai storėjame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Drastiškas lieknėjimas (jaunimas) </a:t>
            </a:r>
            <a:r>
              <a:rPr lang="ru-RU" dirty="0" smtClean="0">
                <a:solidFill>
                  <a:schemeClr val="tx1"/>
                </a:solidFill>
              </a:rPr>
              <a:t>= </a:t>
            </a:r>
            <a:r>
              <a:rPr lang="lt-LT" dirty="0">
                <a:solidFill>
                  <a:schemeClr val="tx1"/>
                </a:solidFill>
              </a:rPr>
              <a:t>anorexia nervosa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555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Netradicinės dietos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913660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Baltyminė arba daug riebalų turinti dieta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Stipriai sumažintas riebalų kiekis/daug angliavandenių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Monotoniškas maitinimasis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Rekomenduojami konkretūs produktai ir maisto priėmimo laikas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А</a:t>
            </a:r>
            <a:r>
              <a:rPr lang="lt-LT" dirty="0" smtClean="0">
                <a:solidFill>
                  <a:schemeClr val="tx1"/>
                </a:solidFill>
              </a:rPr>
              <a:t>lternatyviosios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pvz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lt-LT" dirty="0" smtClean="0">
                <a:solidFill>
                  <a:schemeClr val="tx1"/>
                </a:solidFill>
              </a:rPr>
              <a:t>makrobiotinė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lt-L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6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„Magija“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lt-LT" b="1" dirty="0" smtClean="0">
                <a:solidFill>
                  <a:schemeClr val="tx1"/>
                </a:solidFill>
              </a:rPr>
              <a:t>Mažai angliavandenių turinti dieta padidina ketoninių kūnų gamybą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Atsiradusios sveikatos problemos: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Galvos skausmai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Silpnumas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Sumažėjęs apetitas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А</a:t>
            </a:r>
            <a:r>
              <a:rPr lang="lt-LT" dirty="0" smtClean="0">
                <a:solidFill>
                  <a:schemeClr val="tx1"/>
                </a:solidFill>
              </a:rPr>
              <a:t>patija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pykinimas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Odos pakitimai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Pablogėjusios inkstų ir širdies- kraujagyslių funkcijos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095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„Magija“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Didelio kiekio riebalų dieta vienu metu padidina sočiųjų riebiųjų rūgščių patekimą, kas priveda prie bendro cholesterolio padidėjimo ir LDL kraujyje, padidina arterinį kraujospūdį ir trombozės atsiradimą.</a:t>
            </a:r>
          </a:p>
        </p:txBody>
      </p:sp>
    </p:spTree>
    <p:extLst>
      <p:ext uri="{BB962C8B-B14F-4D97-AF65-F5344CB8AC3E}">
        <p14:creationId xmlns:p14="http://schemas.microsoft.com/office/powerpoint/2010/main" val="387724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„</a:t>
            </a:r>
            <a:r>
              <a:rPr lang="ru-RU" b="1" dirty="0" smtClean="0">
                <a:solidFill>
                  <a:srgbClr val="000066"/>
                </a:solidFill>
              </a:rPr>
              <a:t>Ма</a:t>
            </a:r>
            <a:r>
              <a:rPr lang="lt-LT" b="1" dirty="0" smtClean="0">
                <a:solidFill>
                  <a:srgbClr val="000066"/>
                </a:solidFill>
              </a:rPr>
              <a:t>gija“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Mažai kalorijų ir su mažu kiekiu riebalų: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Mažina kraujyje ne tik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LDL cholesterolį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bet ir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HDL </a:t>
            </a:r>
            <a:endParaRPr lang="lt-LT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Įtakoja riebalų oksidacijos mažėjimą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Neigiamai veikia gliukozės lygį kraujyje (dėl didelio energijos kiekio iš angliavandenių)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57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20688"/>
            <a:ext cx="7024744" cy="1008112"/>
          </a:xfrm>
        </p:spPr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„Magija“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628800"/>
            <a:ext cx="7353381" cy="4752528"/>
          </a:xfrm>
        </p:spPr>
        <p:txBody>
          <a:bodyPr>
            <a:normAutofit fontScale="92500" lnSpcReduction="20000"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Baltyminė 30</a:t>
            </a:r>
            <a:r>
              <a:rPr lang="en-US" dirty="0" smtClean="0">
                <a:solidFill>
                  <a:schemeClr val="tx1"/>
                </a:solidFill>
              </a:rPr>
              <a:t>%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+ </a:t>
            </a:r>
            <a:r>
              <a:rPr lang="lt-LT" dirty="0" smtClean="0">
                <a:solidFill>
                  <a:schemeClr val="tx1"/>
                </a:solidFill>
              </a:rPr>
              <a:t>sotumo jausmas ir padidėjusi termogenezė po pavalgymo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Riebalų ir cholesterolio perteklius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Padaugėja širdies – kraujagyslių sistemos ir onkologinių ligų susirgimų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Apkrauna inkstus ir kepenis, užrūgština organizmą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Deficitas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vit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lt-LT" dirty="0" smtClean="0">
                <a:solidFill>
                  <a:schemeClr val="tx1"/>
                </a:solidFill>
              </a:rPr>
              <a:t>ir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С, </a:t>
            </a:r>
            <a:r>
              <a:rPr lang="lt-LT" dirty="0" smtClean="0">
                <a:solidFill>
                  <a:schemeClr val="tx1"/>
                </a:solidFill>
              </a:rPr>
              <a:t>vit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В </a:t>
            </a:r>
            <a:r>
              <a:rPr lang="lt-LT" dirty="0" smtClean="0">
                <a:solidFill>
                  <a:schemeClr val="tx1"/>
                </a:solidFill>
              </a:rPr>
              <a:t>trūkumas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didina aterosklerozės riziką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Padidina homocisteino koncentraciją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Sumažėjus glikogeno </a:t>
            </a:r>
            <a:r>
              <a:rPr lang="lt-LT" dirty="0">
                <a:solidFill>
                  <a:schemeClr val="tx1"/>
                </a:solidFill>
              </a:rPr>
              <a:t>lygiui, </a:t>
            </a:r>
            <a:r>
              <a:rPr lang="lt-LT" dirty="0" smtClean="0">
                <a:solidFill>
                  <a:schemeClr val="tx1"/>
                </a:solidFill>
              </a:rPr>
              <a:t>blogėja koncentracija, atsiranda nuovargis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Sumažėja raumeninė masė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Sulėtėja bazinė medžiagų apykaita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60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8064896" cy="1008112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Problemos Netaisyklingai mažinant svorį :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988840"/>
            <a:ext cx="6777317" cy="4320480"/>
          </a:xfrm>
        </p:spPr>
        <p:txBody>
          <a:bodyPr>
            <a:normAutofit/>
          </a:bodyPr>
          <a:lstStyle/>
          <a:p>
            <a:r>
              <a:rPr lang="lt-LT" sz="2000" dirty="0" smtClean="0">
                <a:solidFill>
                  <a:schemeClr val="tx1"/>
                </a:solidFill>
              </a:rPr>
              <a:t>Sulėtėjusi medžiagų apykaita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lt-LT" sz="2000" dirty="0" smtClean="0">
                <a:solidFill>
                  <a:schemeClr val="tx1"/>
                </a:solidFill>
              </a:rPr>
              <a:t>Padidėjęs apetitas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lt-LT" sz="2000" dirty="0" smtClean="0">
                <a:solidFill>
                  <a:schemeClr val="tx1"/>
                </a:solidFill>
              </a:rPr>
              <a:t>Prarandame raumeninę masę </a:t>
            </a:r>
            <a:endParaRPr lang="ru-RU" sz="2000" dirty="0">
              <a:solidFill>
                <a:schemeClr val="tx1"/>
              </a:solidFill>
            </a:endParaRPr>
          </a:p>
          <a:p>
            <a:r>
              <a:rPr lang="lt-LT" sz="2000" dirty="0" smtClean="0">
                <a:solidFill>
                  <a:schemeClr val="tx1"/>
                </a:solidFill>
              </a:rPr>
              <a:t>Prarandame kaulinę masę</a:t>
            </a:r>
          </a:p>
          <a:p>
            <a:r>
              <a:rPr lang="lt-LT" sz="2000" dirty="0" smtClean="0">
                <a:solidFill>
                  <a:schemeClr val="tx1"/>
                </a:solidFill>
              </a:rPr>
              <a:t>Sumažėjęs riebalų vartojimas energetiniams tikslams</a:t>
            </a:r>
          </a:p>
          <a:p>
            <a:r>
              <a:rPr lang="lt-LT" sz="2000" dirty="0" smtClean="0">
                <a:solidFill>
                  <a:schemeClr val="tx1"/>
                </a:solidFill>
              </a:rPr>
              <a:t>Problemos su atmintimi, dėmesio koncentracja, potencijos problemos</a:t>
            </a:r>
          </a:p>
          <a:p>
            <a:r>
              <a:rPr lang="ru-RU" sz="2000" dirty="0" smtClean="0">
                <a:solidFill>
                  <a:schemeClr val="tx1"/>
                </a:solidFill>
              </a:rPr>
              <a:t>А</a:t>
            </a:r>
            <a:r>
              <a:rPr lang="lt-LT" sz="2000" dirty="0" smtClean="0">
                <a:solidFill>
                  <a:schemeClr val="tx1"/>
                </a:solidFill>
              </a:rPr>
              <a:t>menorėja</a:t>
            </a:r>
            <a:endParaRPr lang="ru-RU" sz="2000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46389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Geriau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132856"/>
            <a:ext cx="6777317" cy="3699773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Ilgalaikis efektas organizmui nekenkiant sveikatai – kai lėtai lieknėjama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Kūno masės sumažinimas 0,5 – 1 kg., ir 2 – 4 kg per mėn.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Mažai kalorijų (turtinga maistinėmis skaidulomis) ribojami riebalai ir aukšto GI angliavandeniai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1000 – 1500kcal /parą ir ilgiau </a:t>
            </a:r>
            <a:r>
              <a:rPr lang="ru-RU" dirty="0" smtClean="0">
                <a:solidFill>
                  <a:schemeClr val="tx1"/>
                </a:solidFill>
              </a:rPr>
              <a:t>= </a:t>
            </a:r>
            <a:r>
              <a:rPr lang="pl-PL" dirty="0" smtClean="0">
                <a:solidFill>
                  <a:schemeClr val="tx1"/>
                </a:solidFill>
              </a:rPr>
              <a:t>geresni r</a:t>
            </a:r>
            <a:r>
              <a:rPr lang="lt-LT" dirty="0" smtClean="0">
                <a:solidFill>
                  <a:schemeClr val="tx1"/>
                </a:solidFill>
              </a:rPr>
              <a:t>ezultatai</a:t>
            </a:r>
          </a:p>
        </p:txBody>
      </p:sp>
    </p:spTree>
    <p:extLst>
      <p:ext uri="{BB962C8B-B14F-4D97-AF65-F5344CB8AC3E}">
        <p14:creationId xmlns:p14="http://schemas.microsoft.com/office/powerpoint/2010/main" val="176436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Ribojame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Lašinius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margariną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sviestą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Sumažiname aliejaus kiekį į salotas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Saldumynus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cukrų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saldžius gėrimus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Riebius mėsos gaminius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Šviesių miltų kepinius, makaronus, bulves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Džiovintus vaisius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Bananus ir vynuoges</a:t>
            </a:r>
          </a:p>
        </p:txBody>
      </p:sp>
    </p:spTree>
    <p:extLst>
      <p:ext uri="{BB962C8B-B14F-4D97-AF65-F5344CB8AC3E}">
        <p14:creationId xmlns:p14="http://schemas.microsoft.com/office/powerpoint/2010/main" val="204196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692696"/>
            <a:ext cx="7848872" cy="1050265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Biologiniai ir farmakologiniai veiksniai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Su amžiumi padidėja riebalinio audinio kaupimas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Nuotaikos sutrikimai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depresija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sezoniniai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afektiniai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sutrikimai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PMS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baimės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Nustojus rūkyti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Maistas kaip kompensacija – meilės pakaitalas, atsikratymas nuo streso ir atsipalaidavimo forma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7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Riebalų deginimo pagalbininkai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В6 </a:t>
            </a:r>
            <a:r>
              <a:rPr lang="lt-LT" dirty="0" smtClean="0">
                <a:solidFill>
                  <a:schemeClr val="tx1"/>
                </a:solidFill>
              </a:rPr>
              <a:t>ir Zn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reikalingi insulino gamybai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Insulino pagalbininkas</a:t>
            </a:r>
            <a:r>
              <a:rPr lang="ru-RU" dirty="0" smtClean="0">
                <a:solidFill>
                  <a:schemeClr val="tx1"/>
                </a:solidFill>
              </a:rPr>
              <a:t> – </a:t>
            </a:r>
            <a:r>
              <a:rPr lang="lt-LT" dirty="0" smtClean="0">
                <a:solidFill>
                  <a:schemeClr val="tx1"/>
                </a:solidFill>
              </a:rPr>
              <a:t>chromas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Kad gliukozę paversti  energija reikalingi vit.B grupės, vit. C </a:t>
            </a:r>
            <a:r>
              <a:rPr lang="lt-LT" smtClean="0">
                <a:solidFill>
                  <a:schemeClr val="tx1"/>
                </a:solidFill>
              </a:rPr>
              <a:t>ir magnis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03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1008112"/>
          </a:xfrm>
        </p:spPr>
        <p:txBody>
          <a:bodyPr/>
          <a:lstStyle/>
          <a:p>
            <a:pPr algn="ctr"/>
            <a:r>
              <a:rPr lang="lt-LT" b="1" dirty="0" smtClean="0">
                <a:solidFill>
                  <a:srgbClr val="000066"/>
                </a:solidFill>
              </a:rPr>
              <a:t>Bifido bakterijos</a:t>
            </a:r>
            <a:endParaRPr lang="lt-LT" b="1" dirty="0">
              <a:solidFill>
                <a:srgbClr val="000066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1" y="2349500"/>
            <a:ext cx="7344815" cy="395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94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</a:rPr>
              <a:t>А</a:t>
            </a:r>
            <a:r>
              <a:rPr lang="lt-LT" b="1" i="1" dirty="0" smtClean="0">
                <a:solidFill>
                  <a:srgbClr val="000066"/>
                </a:solidFill>
              </a:rPr>
              <a:t>rginino šaltiniai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Ankštiniai augalai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Riešutai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Lęšiai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9086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80920" cy="1656184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rgbClr val="000066"/>
                </a:solidFill>
              </a:rPr>
              <a:t>„</a:t>
            </a:r>
            <a:r>
              <a:rPr lang="lt-LT" sz="3200" b="1" i="1" dirty="0" smtClean="0">
                <a:solidFill>
                  <a:srgbClr val="000066"/>
                </a:solidFill>
              </a:rPr>
              <a:t>Valgyk mažiau</a:t>
            </a:r>
            <a:r>
              <a:rPr lang="ru-RU" sz="3200" b="1" i="1" dirty="0" smtClean="0">
                <a:solidFill>
                  <a:srgbClr val="000066"/>
                </a:solidFill>
              </a:rPr>
              <a:t> </a:t>
            </a:r>
            <a:r>
              <a:rPr lang="ru-RU" sz="3200" b="1" i="1" dirty="0">
                <a:solidFill>
                  <a:srgbClr val="000066"/>
                </a:solidFill>
              </a:rPr>
              <a:t>– </a:t>
            </a:r>
            <a:r>
              <a:rPr lang="lt-LT" sz="3200" b="1" i="1" dirty="0" smtClean="0">
                <a:solidFill>
                  <a:srgbClr val="000066"/>
                </a:solidFill>
              </a:rPr>
              <a:t>Vartai į rojų siauri</a:t>
            </a:r>
            <a:r>
              <a:rPr lang="ru-RU" sz="3200" b="1" i="1" dirty="0" smtClean="0">
                <a:solidFill>
                  <a:srgbClr val="000066"/>
                </a:solidFill>
              </a:rPr>
              <a:t>“</a:t>
            </a:r>
            <a:r>
              <a:rPr lang="ru-RU" sz="3200" b="1" i="1" dirty="0">
                <a:solidFill>
                  <a:srgbClr val="000066"/>
                </a:solidFill>
              </a:rPr>
              <a:t/>
            </a:r>
            <a:br>
              <a:rPr lang="ru-RU" sz="3200" b="1" i="1" dirty="0">
                <a:solidFill>
                  <a:srgbClr val="000066"/>
                </a:solidFill>
              </a:rPr>
            </a:br>
            <a:r>
              <a:rPr lang="ru-RU" sz="2400" i="1" dirty="0">
                <a:solidFill>
                  <a:srgbClr val="000066"/>
                </a:solidFill>
              </a:rPr>
              <a:t>Archibald Joseph Cronin</a:t>
            </a:r>
            <a:endParaRPr lang="lt-LT" sz="2400" i="1" dirty="0">
              <a:solidFill>
                <a:srgbClr val="000066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35696" y="2132856"/>
            <a:ext cx="4966205" cy="4381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926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864096"/>
          </a:xfrm>
        </p:spPr>
        <p:txBody>
          <a:bodyPr/>
          <a:lstStyle/>
          <a:p>
            <a:r>
              <a:rPr lang="lt-LT" b="1" dirty="0" smtClean="0">
                <a:solidFill>
                  <a:srgbClr val="002060"/>
                </a:solidFill>
              </a:rPr>
              <a:t>Literatūros šaltiniai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00808"/>
            <a:ext cx="6777317" cy="4320480"/>
          </a:xfrm>
        </p:spPr>
        <p:txBody>
          <a:bodyPr>
            <a:noAutofit/>
          </a:bodyPr>
          <a:lstStyle/>
          <a:p>
            <a:r>
              <a:rPr lang="lt-LT" sz="1200" dirty="0">
                <a:solidFill>
                  <a:schemeClr val="tx1"/>
                </a:solidFill>
              </a:rPr>
              <a:t>AUGUSTIKIENĖ, V; RUDINSKIENĖ, E. Sveika mityba: knyga. Vilnius: Senoja, 2003. 263p. ISSN 9986 – 959 – 19 – 5.</a:t>
            </a:r>
          </a:p>
          <a:p>
            <a:r>
              <a:rPr lang="lt-LT" sz="1200" dirty="0">
                <a:solidFill>
                  <a:schemeClr val="tx1"/>
                </a:solidFill>
              </a:rPr>
              <a:t>BEAN, A. Sportuojančių moterų mityba: knyga. Vilnius, 2014. 129p. ISBN 978 – 9955 – 26 – 482 -8</a:t>
            </a:r>
          </a:p>
          <a:p>
            <a:r>
              <a:rPr lang="lt-LT" sz="1200" dirty="0">
                <a:solidFill>
                  <a:schemeClr val="tx1"/>
                </a:solidFill>
              </a:rPr>
              <a:t>CELEJOWA, I. Žywienie w sporcie: wydawnictwo liekarskie PZWL: Warszawa 2008. 294 p. ISBN 978 – 83 – 200 – 3691</a:t>
            </a:r>
          </a:p>
          <a:p>
            <a:r>
              <a:rPr lang="lt-LT" sz="1200" dirty="0">
                <a:solidFill>
                  <a:schemeClr val="tx1"/>
                </a:solidFill>
              </a:rPr>
              <a:t>CIBOROWSKA, H. RUDNICKA, A. Dietetyka:Wydawnictwo liekarskie PZWL. Knyga Warszawa 2014. 658p. ISBN 978 -83 – 200- 4867 -4</a:t>
            </a:r>
          </a:p>
          <a:p>
            <a:r>
              <a:rPr lang="lt-LT" sz="1200" dirty="0">
                <a:solidFill>
                  <a:schemeClr val="tx1"/>
                </a:solidFill>
              </a:rPr>
              <a:t>ČEPULIENĖ, R. Kraujo morfologija ir funkcijos: metodinė priemonė. Vilnius: Vilniaus pedagoginio universiteto leidykla, 2007. 58p. ISBN 978 - 9955 -20 - 192 - 2</a:t>
            </a:r>
          </a:p>
          <a:p>
            <a:r>
              <a:rPr lang="lt-LT" sz="1200" dirty="0">
                <a:solidFill>
                  <a:schemeClr val="tx1"/>
                </a:solidFill>
              </a:rPr>
              <a:t>DADELIENĖ, R. Sporto medicinos pagrindai: mokomoji priemonė. Vilnius: Lietuvos sporto informacijos centras, 2008. 243 p. ISBN 9986 – 574 – 83 – 8.</a:t>
            </a:r>
          </a:p>
          <a:p>
            <a:r>
              <a:rPr lang="ru-RU" sz="1200" dirty="0">
                <a:solidFill>
                  <a:schemeClr val="tx1"/>
                </a:solidFill>
              </a:rPr>
              <a:t>ДЕЛАВЬЕ, Ф; ГУНДИЛЬ, М. Пищевые добавки для занимающихся спортом: книга. Москва: РИПОЛ КЛАССИК, 2009. 204 </a:t>
            </a:r>
            <a:r>
              <a:rPr lang="lt-LT" sz="1200" dirty="0">
                <a:solidFill>
                  <a:schemeClr val="tx1"/>
                </a:solidFill>
              </a:rPr>
              <a:t>c</a:t>
            </a:r>
            <a:r>
              <a:rPr lang="ru-RU" sz="1200" dirty="0">
                <a:solidFill>
                  <a:schemeClr val="tx1"/>
                </a:solidFill>
              </a:rPr>
              <a:t>тр. </a:t>
            </a:r>
            <a:r>
              <a:rPr lang="lt-LT" sz="1200" dirty="0">
                <a:solidFill>
                  <a:schemeClr val="tx1"/>
                </a:solidFill>
              </a:rPr>
              <a:t>ISBN 978 – 5 – 386 – 01070 – 6</a:t>
            </a:r>
            <a:r>
              <a:rPr lang="lt-LT" sz="1200" dirty="0" smtClean="0">
                <a:solidFill>
                  <a:schemeClr val="tx1"/>
                </a:solidFill>
              </a:rPr>
              <a:t>.</a:t>
            </a:r>
          </a:p>
          <a:p>
            <a:r>
              <a:rPr lang="lt-LT" sz="1200" dirty="0" smtClean="0">
                <a:solidFill>
                  <a:schemeClr val="tx1"/>
                </a:solidFill>
              </a:rPr>
              <a:t>GAWIĘCKI, J, ROSZKOWSKI, W. Žywienie u progu i u schylku žycia: mokomoji knyga. Poznan: wydawnictwo universytetu przyrodniczego w poznaniu, 2013. 146p. ISBN 978-83-7160-698-4</a:t>
            </a:r>
            <a:endParaRPr lang="lt-LT" sz="1200" dirty="0">
              <a:solidFill>
                <a:schemeClr val="tx1"/>
              </a:solidFill>
            </a:endParaRPr>
          </a:p>
          <a:p>
            <a:r>
              <a:rPr lang="lt-LT" sz="1200" dirty="0">
                <a:solidFill>
                  <a:schemeClr val="tx1"/>
                </a:solidFill>
              </a:rPr>
              <a:t>GAILIŪNIENĖ, A; MILAŠIUS, K. Sporto biochemija: mokomoji knyga. Vilnius: Lietuvos sporto informacijos centras, 2001. 237 p. ISBN 9986 – 574 – 46 – 3</a:t>
            </a:r>
          </a:p>
          <a:p>
            <a:r>
              <a:rPr lang="lt-LT" sz="1200" dirty="0">
                <a:solidFill>
                  <a:schemeClr val="tx1"/>
                </a:solidFill>
              </a:rPr>
              <a:t>JAROSZ, M. Žywienie wplyw na zdrowie czlowieka: redakcja naukowa wydania polskiego: knyga. Warszawa 2014. 280 p. ISBN 978 – 83 – 200 – 3691 – </a:t>
            </a:r>
            <a:r>
              <a:rPr lang="lt-LT" sz="1200" dirty="0" smtClean="0">
                <a:solidFill>
                  <a:schemeClr val="tx1"/>
                </a:solidFill>
              </a:rPr>
              <a:t>6</a:t>
            </a:r>
            <a:endParaRPr lang="lt-L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74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936104"/>
          </a:xfrm>
        </p:spPr>
        <p:txBody>
          <a:bodyPr/>
          <a:lstStyle/>
          <a:p>
            <a:r>
              <a:rPr lang="lt-LT" b="1" dirty="0" smtClean="0">
                <a:solidFill>
                  <a:srgbClr val="002060"/>
                </a:solidFill>
              </a:rPr>
              <a:t>Literatūros šaltiniai</a:t>
            </a:r>
            <a:endParaRPr lang="lt-LT" b="1" dirty="0">
              <a:solidFill>
                <a:srgbClr val="00206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492" y="1844824"/>
            <a:ext cx="6777317" cy="3987805"/>
          </a:xfrm>
        </p:spPr>
        <p:txBody>
          <a:bodyPr>
            <a:normAutofit fontScale="47500" lnSpcReduction="20000"/>
          </a:bodyPr>
          <a:lstStyle/>
          <a:p>
            <a:r>
              <a:rPr lang="lt-LT" dirty="0">
                <a:solidFill>
                  <a:schemeClr val="tx1"/>
                </a:solidFill>
              </a:rPr>
              <a:t>GAWĘCKI, J, ROSZKOWSKI, W. Žywienie czlowieka a zdrowie publiczne 3: wydawnictwo naukowe PWN: knyga Warszawa 2011. 405p. ISBN 978 – 83 -01 – 13954 – 4t.l -3</a:t>
            </a:r>
          </a:p>
          <a:p>
            <a:r>
              <a:rPr lang="lt-LT" dirty="0">
                <a:solidFill>
                  <a:schemeClr val="tx1"/>
                </a:solidFill>
              </a:rPr>
              <a:t>Kompendium wiedzy o žywnosci, žywieniu i zdrowiu: wydawnictwo naukowe PWN: knyga Warszawa 2008. 450 p. ISBN 978 – 83 – 01 – 14254 -4</a:t>
            </a:r>
          </a:p>
          <a:p>
            <a:r>
              <a:rPr lang="lt-LT" dirty="0">
                <a:solidFill>
                  <a:schemeClr val="tx1"/>
                </a:solidFill>
              </a:rPr>
              <a:t>WLODAREK, D. LANGE, E. KOZLOWSKA, L. GLĄBSKA, D. Dietoterapia: knyga. Warszawa: 2014. 446 p. ISBN 978 – 83 – 200 – 4861 – 2</a:t>
            </a:r>
          </a:p>
          <a:p>
            <a:r>
              <a:rPr lang="lt-LT" dirty="0">
                <a:solidFill>
                  <a:schemeClr val="tx1"/>
                </a:solidFill>
              </a:rPr>
              <a:t>HOLFORD, P. Nauja optimalios mitybos biblija: knyga. Vilnius: Medicinos tyrimų ir konsultacijų centras GEROMEDA, 2004. 565 p. ISBN 978 – 9955 – 877 – 00 – 4.</a:t>
            </a:r>
          </a:p>
          <a:p>
            <a:r>
              <a:rPr lang="lt-LT" dirty="0">
                <a:solidFill>
                  <a:schemeClr val="tx1"/>
                </a:solidFill>
              </a:rPr>
              <a:t> HOLFORD, P. Ideali sveikata per 6 savaites: knyga. Media incognito, 2009. 229 p. ISBN 978 – 609 – 403 -038 – 3.</a:t>
            </a:r>
          </a:p>
          <a:p>
            <a:r>
              <a:rPr lang="lt-LT" dirty="0">
                <a:solidFill>
                  <a:schemeClr val="tx1"/>
                </a:solidFill>
              </a:rPr>
              <a:t> KEMERYTĖ – RIAUBIENĖ, E. Jaunųjų sportininkų mitybos ypatumai: metodinė priemonė. Vilnius: VPU leidykla, 2009. 62 p. ISBN 978 – 9955 – 20 – 465 – 7.</a:t>
            </a:r>
          </a:p>
          <a:p>
            <a:r>
              <a:rPr lang="lt-LT" dirty="0">
                <a:solidFill>
                  <a:schemeClr val="tx1"/>
                </a:solidFill>
              </a:rPr>
              <a:t>LAŽAUSKAS, R. Mityba ir sveikata: mokomoji knyga. Kaunas: KMU leidykla, 2005.129 p. ISBN 9955 – 15 – 040 -8</a:t>
            </a:r>
          </a:p>
          <a:p>
            <a:r>
              <a:rPr lang="lt-LT" dirty="0">
                <a:solidFill>
                  <a:schemeClr val="tx1"/>
                </a:solidFill>
              </a:rPr>
              <a:t>MILAŠIUS, K. Sporto fiziologija: mokomoji knyga. Vilnius: VPU leidykla, 2005. 182 p. ISBN 9955 – 20 – 028 – 6</a:t>
            </a:r>
          </a:p>
          <a:p>
            <a:r>
              <a:rPr lang="lt-LT" dirty="0">
                <a:solidFill>
                  <a:schemeClr val="tx1"/>
                </a:solidFill>
              </a:rPr>
              <a:t>MILAŠIUS, K. Sportininkų vartojamų maisto papildų veiksmingumas: monografija. Vilnius: VPU leidykla, 2008. 213 p. ISBN 978 – 9955 – 20 – 335 – 3.</a:t>
            </a:r>
          </a:p>
          <a:p>
            <a:r>
              <a:rPr lang="lt-LT" dirty="0">
                <a:solidFill>
                  <a:schemeClr val="tx1"/>
                </a:solidFill>
              </a:rPr>
              <a:t>MIŠKINIENĖ, M. Mityba: mokymo priemonė. Vilnius: VPU leidykla, 2006. 129 p. ISBN 9955 – 20 – 140 – 1</a:t>
            </a:r>
            <a:r>
              <a:rPr lang="lt-LT" dirty="0" smtClean="0">
                <a:solidFill>
                  <a:schemeClr val="tx1"/>
                </a:solidFill>
              </a:rPr>
              <a:t>.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PONIEWIERKA, E. Dietetyka oparta na dowodach: knyga. Wroclaw:Medpharm Polska, 2016. 261p. ISBN 978 – 83 – 7846 – 039 - 8</a:t>
            </a:r>
            <a:endParaRPr lang="lt-LT" dirty="0">
              <a:solidFill>
                <a:schemeClr val="tx1"/>
              </a:solidFill>
            </a:endParaRPr>
          </a:p>
          <a:p>
            <a:endParaRPr lang="lt-LT" dirty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633304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692696"/>
            <a:ext cx="7384666" cy="1296144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Biologiniai ir farmakologiniai veiksniai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Kūno masės reguliavimo sutrikimai susiję su psichologine įtampa ir stresu, yra dažnas rezultatas, insulinio, antinksčių ir virškinimo trakto hormonų sutrikimų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8467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476672"/>
            <a:ext cx="7024744" cy="1693992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Biologiniai ir farmakologiniai veiksniai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841652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Netyčinį svorio augimą skatina psichotropiniai preparatai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Pagumburio uždegimai arba vėžiniai pažeidimai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Hipotirozė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Kiaušidžių policistozė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Augimo hormono deficitas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35897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Aplinkos veiksniai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Pastarųjų metų techninio progreso dėka sumažėjo energijos išeikvojimas susijęs su kasdiene veikla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Sėdimas darbas ir neaktyvus laisvalaikis, patalpų šildymas įtakoja kūno masės didėji</a:t>
            </a:r>
            <a:r>
              <a:rPr lang="lt-LT" dirty="0" smtClean="0">
                <a:solidFill>
                  <a:schemeClr val="tx1"/>
                </a:solidFill>
              </a:rPr>
              <a:t>mą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22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Aplinkos veiksniai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i="1" dirty="0" smtClean="0">
                <a:solidFill>
                  <a:schemeClr val="tx1"/>
                </a:solidFill>
              </a:rPr>
              <a:t>Lengvai prieinamas maistas, žmonės pradėjo daugiau valgyti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Vaikų permaitinimas nuo mažų dienų 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Užkandžiavimas (saldumynai)</a:t>
            </a:r>
          </a:p>
        </p:txBody>
      </p:sp>
    </p:spTree>
    <p:extLst>
      <p:ext uri="{BB962C8B-B14F-4D97-AF65-F5344CB8AC3E}">
        <p14:creationId xmlns:p14="http://schemas.microsoft.com/office/powerpoint/2010/main" val="27129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Maitinimosi klaidos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Valgome nereguliariai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Dienos bėgyje netaisyklingai paskirstytas maistas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Neįvairus racionas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Netaisyklingos proporcijos tarp maisto produktų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Blogas produktų pasirinkimas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Per daug kaikūrių produktų grupių arba konkrečių produktų</a:t>
            </a:r>
            <a:endParaRPr lang="ru-RU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6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>
                <a:solidFill>
                  <a:srgbClr val="000066"/>
                </a:solidFill>
              </a:rPr>
              <a:t>N</a:t>
            </a:r>
            <a:r>
              <a:rPr lang="lt-LT" b="1" dirty="0" smtClean="0">
                <a:solidFill>
                  <a:srgbClr val="000066"/>
                </a:solidFill>
              </a:rPr>
              <a:t>etinkami maitinimosi įpročiai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i="1" dirty="0" smtClean="0">
                <a:solidFill>
                  <a:schemeClr val="tx1"/>
                </a:solidFill>
              </a:rPr>
              <a:t>Greitas gyvenimo tempas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ru-RU" i="1" dirty="0" smtClean="0">
                <a:solidFill>
                  <a:schemeClr val="tx1"/>
                </a:solidFill>
              </a:rPr>
              <a:t>Ко</a:t>
            </a:r>
            <a:r>
              <a:rPr lang="lt-LT" i="1" dirty="0" smtClean="0">
                <a:solidFill>
                  <a:schemeClr val="tx1"/>
                </a:solidFill>
              </a:rPr>
              <a:t>nkrečios kūlinarinės tradicijos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Žinių ir švietimo mitybos tema trūkumas</a:t>
            </a:r>
            <a:endParaRPr lang="ru-RU" i="1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47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96888"/>
            <a:ext cx="7694613" cy="586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283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971600" y="980728"/>
            <a:ext cx="6408712" cy="936104"/>
          </a:xfrm>
        </p:spPr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Kodėl mes valgome</a:t>
            </a:r>
            <a:r>
              <a:rPr lang="ru-RU" b="1" dirty="0" smtClean="0">
                <a:solidFill>
                  <a:srgbClr val="000066"/>
                </a:solidFill>
              </a:rPr>
              <a:t>?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Courier New" pitchFamily="49" charset="0"/>
              <a:buChar char="o"/>
            </a:pPr>
            <a:r>
              <a:rPr lang="lt-LT" i="1" dirty="0" smtClean="0">
                <a:solidFill>
                  <a:schemeClr val="tx1"/>
                </a:solidFill>
              </a:rPr>
              <a:t>Alkis</a:t>
            </a:r>
            <a:endParaRPr lang="ru-RU" i="1" dirty="0">
              <a:solidFill>
                <a:schemeClr val="tx1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ru-RU" i="1" dirty="0" smtClean="0">
                <a:solidFill>
                  <a:schemeClr val="tx1"/>
                </a:solidFill>
              </a:rPr>
              <a:t>А</a:t>
            </a:r>
            <a:r>
              <a:rPr lang="lt-LT" i="1" dirty="0" smtClean="0">
                <a:solidFill>
                  <a:schemeClr val="tx1"/>
                </a:solidFill>
              </a:rPr>
              <a:t>petitas</a:t>
            </a:r>
          </a:p>
          <a:p>
            <a:pPr>
              <a:buFont typeface="Courier New" pitchFamily="49" charset="0"/>
              <a:buChar char="o"/>
            </a:pPr>
            <a:r>
              <a:rPr lang="lt-LT" i="1" dirty="0" smtClean="0">
                <a:solidFill>
                  <a:schemeClr val="tx1"/>
                </a:solidFill>
              </a:rPr>
              <a:t>Kultūrinė ir socialinė maisto reikšmė</a:t>
            </a:r>
            <a:endParaRPr lang="ru-RU" i="1" dirty="0">
              <a:solidFill>
                <a:schemeClr val="tx1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lt-LT" i="1" dirty="0" smtClean="0">
                <a:solidFill>
                  <a:schemeClr val="tx1"/>
                </a:solidFill>
              </a:rPr>
              <a:t>Įpročiai ir papročiai</a:t>
            </a:r>
            <a:endParaRPr lang="ru-RU" i="1" dirty="0">
              <a:solidFill>
                <a:schemeClr val="tx1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lt-LT" i="1" dirty="0" smtClean="0">
                <a:solidFill>
                  <a:schemeClr val="tx1"/>
                </a:solidFill>
              </a:rPr>
              <a:t>Emocinis komfortas</a:t>
            </a:r>
            <a:endParaRPr lang="ru-RU" i="1" dirty="0">
              <a:solidFill>
                <a:schemeClr val="tx1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lt-LT" i="1" dirty="0" smtClean="0">
                <a:solidFill>
                  <a:schemeClr val="tx1"/>
                </a:solidFill>
              </a:rPr>
              <a:t>Patogumas ir reklama</a:t>
            </a:r>
            <a:endParaRPr lang="ru-RU" i="1" dirty="0">
              <a:solidFill>
                <a:schemeClr val="tx1"/>
              </a:solidFill>
            </a:endParaRPr>
          </a:p>
          <a:p>
            <a:pPr>
              <a:buFont typeface="Courier New" pitchFamily="49" charset="0"/>
              <a:buChar char="o"/>
            </a:pPr>
            <a:r>
              <a:rPr lang="lt-LT" i="1" dirty="0" smtClean="0">
                <a:solidFill>
                  <a:schemeClr val="tx1"/>
                </a:solidFill>
              </a:rPr>
              <a:t>Maistinė vertė</a:t>
            </a:r>
          </a:p>
          <a:p>
            <a:pPr>
              <a:buFont typeface="Courier New" pitchFamily="49" charset="0"/>
              <a:buChar char="o"/>
            </a:pPr>
            <a:r>
              <a:rPr lang="lt-LT" i="1" dirty="0" smtClean="0">
                <a:solidFill>
                  <a:schemeClr val="tx1"/>
                </a:solidFill>
              </a:rPr>
              <a:t>Socialinė sąveika</a:t>
            </a:r>
            <a:endParaRPr lang="ru-RU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ru-RU" i="1" dirty="0">
              <a:solidFill>
                <a:schemeClr val="tx1"/>
              </a:solidFill>
            </a:endParaRPr>
          </a:p>
          <a:p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45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66"/>
                </a:solidFill>
              </a:rPr>
              <a:t>А</a:t>
            </a:r>
            <a:r>
              <a:rPr lang="lt-LT" b="1" dirty="0" smtClean="0">
                <a:solidFill>
                  <a:srgbClr val="000066"/>
                </a:solidFill>
              </a:rPr>
              <a:t>lkoholis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Gali tūrėti įtakos riebalinių rezervų didėjimui ir modifikuoti lipidinį metabolizmą, mažinant riebalų oksidaciją ir  didinant riebalų kaupimąsi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Daugelyje alkoholinių gėrimų daug lengvai įsisavinamų angliavandenių</a:t>
            </a:r>
          </a:p>
        </p:txBody>
      </p:sp>
    </p:spTree>
    <p:extLst>
      <p:ext uri="{BB962C8B-B14F-4D97-AF65-F5344CB8AC3E}">
        <p14:creationId xmlns:p14="http://schemas.microsoft.com/office/powerpoint/2010/main" val="304030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Druska kūno masės redukcijos metu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i="1" dirty="0" smtClean="0">
                <a:solidFill>
                  <a:schemeClr val="tx1"/>
                </a:solidFill>
              </a:rPr>
              <a:t>Panašios rekomendacijos kaip ir sveikos mitybos rekomendacijose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Druskos mažai turinčių kalorijų dietose turi būti ne daugiau kaip 2.4g/parą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Maisto nepersūdome ir pagamintų patiekalų papildomai nesūdome</a:t>
            </a:r>
          </a:p>
        </p:txBody>
      </p:sp>
    </p:spTree>
    <p:extLst>
      <p:ext uri="{BB962C8B-B14F-4D97-AF65-F5344CB8AC3E}">
        <p14:creationId xmlns:p14="http://schemas.microsoft.com/office/powerpoint/2010/main" val="347227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>
                <a:solidFill>
                  <a:srgbClr val="000066"/>
                </a:solidFill>
              </a:rPr>
              <a:t>T</a:t>
            </a:r>
            <a:r>
              <a:rPr lang="lt-LT" b="1" dirty="0" smtClean="0">
                <a:solidFill>
                  <a:srgbClr val="000066"/>
                </a:solidFill>
              </a:rPr>
              <a:t>ipai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i="1" dirty="0" smtClean="0">
                <a:solidFill>
                  <a:schemeClr val="tx1"/>
                </a:solidFill>
              </a:rPr>
              <a:t>Priklausomai nuo to kur  kūne pasiskirstę riebalai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Nutukimas: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Ginoidinis</a:t>
            </a:r>
            <a:r>
              <a:rPr lang="ru-RU" i="1" dirty="0" smtClean="0">
                <a:solidFill>
                  <a:schemeClr val="tx1"/>
                </a:solidFill>
              </a:rPr>
              <a:t> (</a:t>
            </a:r>
            <a:r>
              <a:rPr lang="lt-LT" i="1" dirty="0" smtClean="0">
                <a:solidFill>
                  <a:schemeClr val="tx1"/>
                </a:solidFill>
              </a:rPr>
              <a:t>šlaunys</a:t>
            </a:r>
            <a:r>
              <a:rPr lang="ru-RU" i="1" dirty="0" smtClean="0">
                <a:solidFill>
                  <a:schemeClr val="tx1"/>
                </a:solidFill>
              </a:rPr>
              <a:t> – </a:t>
            </a:r>
            <a:r>
              <a:rPr lang="lt-LT" i="1" dirty="0" smtClean="0">
                <a:solidFill>
                  <a:schemeClr val="tx1"/>
                </a:solidFill>
              </a:rPr>
              <a:t>sėdmenys</a:t>
            </a:r>
            <a:r>
              <a:rPr lang="ru-RU" i="1" dirty="0" smtClean="0">
                <a:solidFill>
                  <a:schemeClr val="tx1"/>
                </a:solidFill>
              </a:rPr>
              <a:t>)-</a:t>
            </a:r>
            <a:r>
              <a:rPr lang="lt-LT" i="1" dirty="0" smtClean="0">
                <a:solidFill>
                  <a:schemeClr val="tx1"/>
                </a:solidFill>
              </a:rPr>
              <a:t> dažniausiai pas moteris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ru-RU" i="1" dirty="0" smtClean="0">
                <a:solidFill>
                  <a:schemeClr val="tx1"/>
                </a:solidFill>
              </a:rPr>
              <a:t>А</a:t>
            </a:r>
            <a:r>
              <a:rPr lang="lt-LT" i="1" dirty="0" smtClean="0">
                <a:solidFill>
                  <a:schemeClr val="tx1"/>
                </a:solidFill>
              </a:rPr>
              <a:t>ndroidinis</a:t>
            </a:r>
            <a:r>
              <a:rPr lang="ru-RU" i="1" dirty="0" smtClean="0">
                <a:solidFill>
                  <a:schemeClr val="tx1"/>
                </a:solidFill>
              </a:rPr>
              <a:t> (</a:t>
            </a:r>
            <a:r>
              <a:rPr lang="lt-LT" i="1" dirty="0" smtClean="0">
                <a:solidFill>
                  <a:schemeClr val="tx1"/>
                </a:solidFill>
              </a:rPr>
              <a:t>pilvas</a:t>
            </a:r>
            <a:r>
              <a:rPr lang="ru-RU" i="1" dirty="0" smtClean="0">
                <a:solidFill>
                  <a:schemeClr val="tx1"/>
                </a:solidFill>
              </a:rPr>
              <a:t>) – </a:t>
            </a:r>
            <a:r>
              <a:rPr lang="lt-LT" i="1" dirty="0" smtClean="0">
                <a:solidFill>
                  <a:schemeClr val="tx1"/>
                </a:solidFill>
              </a:rPr>
              <a:t>pas vyrus, o pas moteris</a:t>
            </a:r>
            <a:r>
              <a:rPr lang="ru-RU" i="1" dirty="0" smtClean="0">
                <a:solidFill>
                  <a:schemeClr val="tx1"/>
                </a:solidFill>
              </a:rPr>
              <a:t>  </a:t>
            </a:r>
            <a:r>
              <a:rPr lang="lt-LT" i="1" dirty="0" smtClean="0">
                <a:solidFill>
                  <a:schemeClr val="tx1"/>
                </a:solidFill>
              </a:rPr>
              <a:t>po menopauzės.</a:t>
            </a:r>
            <a:endParaRPr lang="lt-LT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71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Riebalų kūne nustatymas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Kaliperis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Bioelektrinio pasipriešinimo analizė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Ма</a:t>
            </a:r>
            <a:r>
              <a:rPr lang="lt-LT" dirty="0" smtClean="0">
                <a:solidFill>
                  <a:schemeClr val="tx1"/>
                </a:solidFill>
              </a:rPr>
              <a:t>gnetinis rezonansas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Kompiuterinė tomografija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Hidrostatinis metodas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64343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Taisyklinga kūno masė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i="1" dirty="0" smtClean="0">
                <a:solidFill>
                  <a:schemeClr val="tx1"/>
                </a:solidFill>
              </a:rPr>
              <a:t>Priimta, kad faktinė kūno masė 110 – 120</a:t>
            </a:r>
            <a:r>
              <a:rPr lang="en-US" i="1" dirty="0" smtClean="0">
                <a:solidFill>
                  <a:schemeClr val="tx1"/>
                </a:solidFill>
              </a:rPr>
              <a:t>% </a:t>
            </a:r>
            <a:r>
              <a:rPr lang="lt-LT" i="1" dirty="0" smtClean="0">
                <a:solidFill>
                  <a:schemeClr val="tx1"/>
                </a:solidFill>
              </a:rPr>
              <a:t>nuo taisyklingos  kūno masės yra viršsvorio rodiklis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Nutukimu laikoma, kai faktinė kūno masė yra 120</a:t>
            </a:r>
            <a:r>
              <a:rPr lang="en-US" i="1" dirty="0" smtClean="0">
                <a:solidFill>
                  <a:schemeClr val="tx1"/>
                </a:solidFill>
              </a:rPr>
              <a:t>% </a:t>
            </a:r>
            <a:r>
              <a:rPr lang="lt-LT" i="1" dirty="0" smtClean="0">
                <a:solidFill>
                  <a:schemeClr val="tx1"/>
                </a:solidFill>
              </a:rPr>
              <a:t>nuo taisyklingos kūno masės</a:t>
            </a:r>
          </a:p>
        </p:txBody>
      </p:sp>
    </p:spTree>
    <p:extLst>
      <p:ext uri="{BB962C8B-B14F-4D97-AF65-F5344CB8AC3E}">
        <p14:creationId xmlns:p14="http://schemas.microsoft.com/office/powerpoint/2010/main" val="782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692696"/>
            <a:ext cx="7704856" cy="1224136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Idealios kūno masės paskaičiavimas Broko metodu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IS</a:t>
            </a:r>
            <a:r>
              <a:rPr lang="ru-RU" i="1" dirty="0" smtClean="0">
                <a:solidFill>
                  <a:schemeClr val="tx1"/>
                </a:solidFill>
              </a:rPr>
              <a:t> = </a:t>
            </a:r>
            <a:r>
              <a:rPr lang="lt-LT" i="1" dirty="0" smtClean="0">
                <a:solidFill>
                  <a:schemeClr val="tx1"/>
                </a:solidFill>
              </a:rPr>
              <a:t>W- 100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IS</a:t>
            </a:r>
            <a:r>
              <a:rPr lang="ru-RU" i="1" dirty="0" smtClean="0">
                <a:solidFill>
                  <a:schemeClr val="tx1"/>
                </a:solidFill>
              </a:rPr>
              <a:t> – </a:t>
            </a:r>
            <a:r>
              <a:rPr lang="lt-LT" i="1" dirty="0" smtClean="0">
                <a:solidFill>
                  <a:schemeClr val="tx1"/>
                </a:solidFill>
              </a:rPr>
              <a:t>Idealus svoris</a:t>
            </a:r>
            <a:r>
              <a:rPr lang="ru-RU" i="1" dirty="0" smtClean="0">
                <a:solidFill>
                  <a:schemeClr val="tx1"/>
                </a:solidFill>
              </a:rPr>
              <a:t>(</a:t>
            </a:r>
            <a:r>
              <a:rPr lang="lt-LT" i="1" dirty="0" smtClean="0">
                <a:solidFill>
                  <a:schemeClr val="tx1"/>
                </a:solidFill>
              </a:rPr>
              <a:t>kg</a:t>
            </a:r>
            <a:r>
              <a:rPr lang="ru-RU" i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W – ūgis</a:t>
            </a:r>
            <a:r>
              <a:rPr lang="ru-RU" i="1" dirty="0" smtClean="0">
                <a:solidFill>
                  <a:schemeClr val="tx1"/>
                </a:solidFill>
              </a:rPr>
              <a:t>(с</a:t>
            </a:r>
            <a:r>
              <a:rPr lang="lt-LT" i="1" dirty="0" smtClean="0">
                <a:solidFill>
                  <a:schemeClr val="tx1"/>
                </a:solidFill>
              </a:rPr>
              <a:t>m)</a:t>
            </a:r>
          </a:p>
          <a:p>
            <a:r>
              <a:rPr lang="ru-RU" i="1" dirty="0" smtClean="0">
                <a:solidFill>
                  <a:schemeClr val="tx1"/>
                </a:solidFill>
              </a:rPr>
              <a:t>Мо</a:t>
            </a:r>
            <a:r>
              <a:rPr lang="lt-LT" i="1" dirty="0" smtClean="0">
                <a:solidFill>
                  <a:schemeClr val="tx1"/>
                </a:solidFill>
              </a:rPr>
              <a:t>difikacija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Jaunoms moterims: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IS</a:t>
            </a:r>
            <a:r>
              <a:rPr lang="ru-RU" i="1" dirty="0" smtClean="0">
                <a:solidFill>
                  <a:schemeClr val="tx1"/>
                </a:solidFill>
              </a:rPr>
              <a:t> = </a:t>
            </a:r>
            <a:r>
              <a:rPr lang="lt-LT" i="1" dirty="0" smtClean="0">
                <a:solidFill>
                  <a:schemeClr val="tx1"/>
                </a:solidFill>
              </a:rPr>
              <a:t>W – 100 </a:t>
            </a:r>
            <a:r>
              <a:rPr lang="ru-RU" i="1" dirty="0" smtClean="0">
                <a:solidFill>
                  <a:schemeClr val="tx1"/>
                </a:solidFill>
              </a:rPr>
              <a:t>-</a:t>
            </a:r>
            <a:r>
              <a:rPr lang="lt-LT" i="1" dirty="0" smtClean="0">
                <a:solidFill>
                  <a:schemeClr val="tx1"/>
                </a:solidFill>
              </a:rPr>
              <a:t>10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Jauniems vyrams: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IS</a:t>
            </a:r>
            <a:r>
              <a:rPr lang="ru-RU" i="1" dirty="0" smtClean="0">
                <a:solidFill>
                  <a:schemeClr val="tx1"/>
                </a:solidFill>
              </a:rPr>
              <a:t>= </a:t>
            </a:r>
            <a:r>
              <a:rPr lang="lt-LT" i="1" dirty="0" smtClean="0">
                <a:solidFill>
                  <a:schemeClr val="tx1"/>
                </a:solidFill>
              </a:rPr>
              <a:t>W – 100 –5</a:t>
            </a:r>
            <a:r>
              <a:rPr lang="ru-RU" i="1" dirty="0" smtClean="0">
                <a:solidFill>
                  <a:schemeClr val="tx1"/>
                </a:solidFill>
              </a:rPr>
              <a:t>% </a:t>
            </a:r>
            <a:endParaRPr lang="lt-LT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98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836712"/>
            <a:ext cx="8136904" cy="1008112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Idealios kūno masės paskaičiavimas</a:t>
            </a:r>
            <a:r>
              <a:rPr lang="lt-LT" b="1" dirty="0">
                <a:solidFill>
                  <a:srgbClr val="000066"/>
                </a:solidFill>
              </a:rPr>
              <a:t> </a:t>
            </a:r>
            <a:r>
              <a:rPr lang="lt-LT" b="1" dirty="0" smtClean="0">
                <a:solidFill>
                  <a:srgbClr val="000066"/>
                </a:solidFill>
              </a:rPr>
              <a:t>Lorentzo metodu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b="1" dirty="0" smtClean="0">
                <a:solidFill>
                  <a:schemeClr val="tx1"/>
                </a:solidFill>
              </a:rPr>
              <a:t>Moterims: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IS</a:t>
            </a:r>
            <a:r>
              <a:rPr lang="ru-RU" dirty="0" smtClean="0">
                <a:solidFill>
                  <a:schemeClr val="tx1"/>
                </a:solidFill>
              </a:rPr>
              <a:t> = </a:t>
            </a:r>
            <a:r>
              <a:rPr lang="ru-RU" dirty="0">
                <a:solidFill>
                  <a:schemeClr val="tx1"/>
                </a:solidFill>
              </a:rPr>
              <a:t>Н</a:t>
            </a:r>
            <a:r>
              <a:rPr lang="lt-LT" dirty="0" smtClean="0">
                <a:solidFill>
                  <a:schemeClr val="tx1"/>
                </a:solidFill>
              </a:rPr>
              <a:t> – 100</a:t>
            </a:r>
            <a:r>
              <a:rPr lang="ru-RU" dirty="0" smtClean="0">
                <a:solidFill>
                  <a:schemeClr val="tx1"/>
                </a:solidFill>
              </a:rPr>
              <a:t> –( (Н – 150)</a:t>
            </a:r>
            <a:r>
              <a:rPr lang="lt-LT" dirty="0" smtClean="0">
                <a:solidFill>
                  <a:schemeClr val="tx1"/>
                </a:solidFill>
              </a:rPr>
              <a:t>/2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r>
              <a:rPr lang="lt-LT" b="1" dirty="0" smtClean="0">
                <a:solidFill>
                  <a:schemeClr val="tx1"/>
                </a:solidFill>
              </a:rPr>
              <a:t>Vyrams:</a:t>
            </a:r>
            <a:endParaRPr lang="ru-RU" b="1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IS</a:t>
            </a:r>
            <a:r>
              <a:rPr lang="ru-RU" dirty="0" smtClean="0">
                <a:solidFill>
                  <a:schemeClr val="tx1"/>
                </a:solidFill>
              </a:rPr>
              <a:t> = Н</a:t>
            </a:r>
            <a:r>
              <a:rPr lang="lt-LT" dirty="0" smtClean="0">
                <a:solidFill>
                  <a:schemeClr val="tx1"/>
                </a:solidFill>
              </a:rPr>
              <a:t> – 100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– </a:t>
            </a:r>
            <a:r>
              <a:rPr lang="ru-RU" dirty="0" smtClean="0">
                <a:solidFill>
                  <a:schemeClr val="tx1"/>
                </a:solidFill>
              </a:rPr>
              <a:t>((Н – 150)</a:t>
            </a:r>
            <a:r>
              <a:rPr lang="lt-LT" dirty="0" smtClean="0">
                <a:solidFill>
                  <a:schemeClr val="tx1"/>
                </a:solidFill>
              </a:rPr>
              <a:t>/4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r>
              <a:rPr lang="ru-RU" dirty="0" smtClean="0">
                <a:solidFill>
                  <a:schemeClr val="tx1"/>
                </a:solidFill>
              </a:rPr>
              <a:t>Н – </a:t>
            </a:r>
            <a:r>
              <a:rPr lang="lt-LT" dirty="0" smtClean="0">
                <a:solidFill>
                  <a:schemeClr val="tx1"/>
                </a:solidFill>
              </a:rPr>
              <a:t>ūgis (cm)</a:t>
            </a:r>
          </a:p>
        </p:txBody>
      </p:sp>
    </p:spTree>
    <p:extLst>
      <p:ext uri="{BB962C8B-B14F-4D97-AF65-F5344CB8AC3E}">
        <p14:creationId xmlns:p14="http://schemas.microsoft.com/office/powerpoint/2010/main" val="41657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11560" y="620688"/>
            <a:ext cx="8136904" cy="720080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Kūno masės kontrolės orientyras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539552" y="1628800"/>
            <a:ext cx="8064896" cy="4824536"/>
          </a:xfrm>
        </p:spPr>
        <p:txBody>
          <a:bodyPr>
            <a:noAutofit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Liemens apimtis gali būti daug stipresnis sveikatos problemų ateityje rodiklis, nes ten kur yra riebalų perteklius turi reikšmę</a:t>
            </a:r>
          </a:p>
          <a:p>
            <a:pPr algn="just"/>
            <a:r>
              <a:rPr lang="lt-LT" dirty="0" smtClean="0">
                <a:solidFill>
                  <a:srgbClr val="FF0000"/>
                </a:solidFill>
              </a:rPr>
              <a:t>Žmonės, kuriems riebalai kaupiasi aplink pilvą (obuolio tipo figūra) yra labiau linkę sirgti  širdies ligomis ir cukriniu diabetu, nei tiems, pas kuriuos riebalai kaupiasi sėdmenų ir šlaunų srytyse (kriaušės formos figūra) </a:t>
            </a:r>
          </a:p>
          <a:p>
            <a:pPr algn="just"/>
            <a:r>
              <a:rPr lang="lt-LT" dirty="0" smtClean="0">
                <a:solidFill>
                  <a:srgbClr val="FF0000"/>
                </a:solidFill>
              </a:rPr>
              <a:t>Liemens apimtis daugiau nei 80cm pas moteris ir 94cm pas vyrus nurodo padidėjusią riziką, talijos apimtis didesnė nei 88cm pas moteris ir 102 cm pas vyrus – ypatinga grėsme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002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1224136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Kūno masės kontrolės orientyras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539552" y="1988840"/>
            <a:ext cx="3888432" cy="403244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lt-LT" sz="2600" dirty="0" smtClean="0">
                <a:solidFill>
                  <a:schemeClr val="tx1"/>
                </a:solidFill>
              </a:rPr>
              <a:t>Liemens ir klubų santykis</a:t>
            </a:r>
            <a:endParaRPr lang="ru-RU" sz="2600" dirty="0" smtClean="0">
              <a:solidFill>
                <a:schemeClr val="tx1"/>
              </a:solidFill>
            </a:endParaRPr>
          </a:p>
          <a:p>
            <a:endParaRPr lang="ru-RU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t-LT" sz="2600" dirty="0" smtClean="0">
                <a:solidFill>
                  <a:schemeClr val="tx1"/>
                </a:solidFill>
              </a:rPr>
              <a:t>Liemuo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>
                <a:solidFill>
                  <a:schemeClr val="tx1"/>
                </a:solidFill>
              </a:rPr>
              <a:t>(</a:t>
            </a:r>
            <a:r>
              <a:rPr lang="ru-RU" sz="2600" dirty="0" smtClean="0">
                <a:solidFill>
                  <a:schemeClr val="tx1"/>
                </a:solidFill>
              </a:rPr>
              <a:t>с</a:t>
            </a:r>
            <a:r>
              <a:rPr lang="lt-LT" sz="2600" dirty="0" smtClean="0">
                <a:solidFill>
                  <a:schemeClr val="tx1"/>
                </a:solidFill>
              </a:rPr>
              <a:t>m</a:t>
            </a:r>
            <a:r>
              <a:rPr lang="ru-RU" sz="2600" dirty="0" smtClean="0">
                <a:solidFill>
                  <a:schemeClr val="tx1"/>
                </a:solidFill>
              </a:rPr>
              <a:t>)/ </a:t>
            </a:r>
            <a:r>
              <a:rPr lang="lt-LT" sz="2600" dirty="0" smtClean="0">
                <a:solidFill>
                  <a:schemeClr val="tx1"/>
                </a:solidFill>
              </a:rPr>
              <a:t>klubų apimtis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>
                <a:solidFill>
                  <a:schemeClr val="tx1"/>
                </a:solidFill>
              </a:rPr>
              <a:t>(</a:t>
            </a:r>
            <a:r>
              <a:rPr lang="ru-RU" sz="2600" dirty="0" smtClean="0">
                <a:solidFill>
                  <a:schemeClr val="tx1"/>
                </a:solidFill>
              </a:rPr>
              <a:t>с</a:t>
            </a:r>
            <a:r>
              <a:rPr lang="lt-LT" sz="2600" dirty="0" smtClean="0">
                <a:solidFill>
                  <a:schemeClr val="tx1"/>
                </a:solidFill>
              </a:rPr>
              <a:t>m</a:t>
            </a:r>
            <a:r>
              <a:rPr lang="ru-RU" sz="2600" dirty="0" smtClean="0">
                <a:solidFill>
                  <a:schemeClr val="tx1"/>
                </a:solidFill>
              </a:rPr>
              <a:t>)</a:t>
            </a:r>
          </a:p>
          <a:p>
            <a:endParaRPr lang="ru-RU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t-LT" sz="2600" dirty="0" smtClean="0">
                <a:solidFill>
                  <a:schemeClr val="tx1"/>
                </a:solidFill>
              </a:rPr>
              <a:t>Santykis daugiau nei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>
                <a:solidFill>
                  <a:schemeClr val="tx1"/>
                </a:solidFill>
              </a:rPr>
              <a:t>1,0 </a:t>
            </a:r>
            <a:r>
              <a:rPr lang="lt-LT" sz="2600" dirty="0" smtClean="0">
                <a:solidFill>
                  <a:schemeClr val="tx1"/>
                </a:solidFill>
              </a:rPr>
              <a:t>pas vyrus</a:t>
            </a:r>
            <a:r>
              <a:rPr lang="ru-RU" sz="2600" dirty="0" smtClean="0">
                <a:solidFill>
                  <a:schemeClr val="tx1"/>
                </a:solidFill>
              </a:rPr>
              <a:t> (</a:t>
            </a:r>
            <a:r>
              <a:rPr lang="lt-LT" sz="2600" dirty="0" smtClean="0">
                <a:solidFill>
                  <a:schemeClr val="tx1"/>
                </a:solidFill>
              </a:rPr>
              <a:t>liemuo didesnis nei klubai</a:t>
            </a:r>
            <a:r>
              <a:rPr lang="ru-RU" sz="2600" dirty="0" smtClean="0">
                <a:solidFill>
                  <a:schemeClr val="tx1"/>
                </a:solidFill>
              </a:rPr>
              <a:t>)</a:t>
            </a:r>
          </a:p>
          <a:p>
            <a:endParaRPr lang="ru-RU" sz="26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lt-LT" sz="2600" dirty="0" smtClean="0">
                <a:solidFill>
                  <a:schemeClr val="tx1"/>
                </a:solidFill>
              </a:rPr>
              <a:t>arba daugiau nei</a:t>
            </a:r>
            <a:r>
              <a:rPr lang="ru-RU" sz="2600" dirty="0" smtClean="0">
                <a:solidFill>
                  <a:schemeClr val="tx1"/>
                </a:solidFill>
              </a:rPr>
              <a:t> </a:t>
            </a:r>
            <a:r>
              <a:rPr lang="ru-RU" sz="2600" dirty="0">
                <a:solidFill>
                  <a:schemeClr val="tx1"/>
                </a:solidFill>
              </a:rPr>
              <a:t>0,8 </a:t>
            </a:r>
            <a:r>
              <a:rPr lang="lt-LT" sz="2600" dirty="0" smtClean="0">
                <a:solidFill>
                  <a:schemeClr val="tx1"/>
                </a:solidFill>
              </a:rPr>
              <a:t>pas moteris nurodo, kad būtina lieknėti ir padidnti fizinį aktyvumą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5025" y="2317799"/>
            <a:ext cx="3419475" cy="348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34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04663"/>
            <a:ext cx="6480720" cy="619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731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4405" y="2060848"/>
            <a:ext cx="68407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sz="3600" dirty="0" smtClean="0"/>
              <a:t>Per didelė kūno masė lyginant su priimtomis normomis, priklausomai nuo amžiaus, ūgio ir kūno konstitucijos.</a:t>
            </a:r>
          </a:p>
          <a:p>
            <a:endParaRPr lang="ru-RU" sz="3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Viršsvoris</a:t>
            </a:r>
            <a:endParaRPr lang="lt-LT" b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70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2377014"/>
              </p:ext>
            </p:extLst>
          </p:nvPr>
        </p:nvGraphicFramePr>
        <p:xfrm>
          <a:off x="611560" y="692696"/>
          <a:ext cx="8064894" cy="5846751"/>
        </p:xfrm>
        <a:graphic>
          <a:graphicData uri="http://schemas.openxmlformats.org/drawingml/2006/table">
            <a:tbl>
              <a:tblPr/>
              <a:tblGrid>
                <a:gridCol w="2688298"/>
                <a:gridCol w="2688298"/>
                <a:gridCol w="2688298"/>
              </a:tblGrid>
              <a:tr h="2260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600" b="1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Ingridientas</a:t>
                      </a:r>
                      <a:endParaRPr lang="lt-LT" sz="1600" kern="1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600" b="1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Tyrimas</a:t>
                      </a:r>
                      <a:endParaRPr lang="lt-LT" sz="1600" kern="1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lt-LT" sz="1600" b="1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Nepakankamumo vertės</a:t>
                      </a:r>
                      <a:endParaRPr lang="lt-LT" sz="1600" kern="150" dirty="0">
                        <a:effectLst/>
                        <a:latin typeface="Times New Roman" pitchFamily="18" charset="0"/>
                        <a:ea typeface="Andale Sans UI"/>
                        <a:cs typeface="Times New Roman" pitchFamily="18" charset="0"/>
                      </a:endParaRP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236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Baltymai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Prealbumino koncentracija kraujo serume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Baltymo surišančio retinolį koncentracija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Limfocitų kiekis kraujyje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15 mg/dl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3 mg/dl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2000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2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Vit. A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Retinolio koncentracija kraujo serume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fontAlgn="auto">
                        <a:spcAft>
                          <a:spcPts val="0"/>
                        </a:spcAft>
                      </a:pPr>
                      <a:r>
                        <a:rPr lang="lt-LT" sz="1600" kern="15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10 </a:t>
                      </a:r>
                      <a:r>
                        <a:rPr lang="lt-LT" sz="1600" kern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µg</a:t>
                      </a:r>
                      <a:r>
                        <a:rPr lang="lt-LT" sz="1600" kern="15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/dl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2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Vit. 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Tokoferolio koncentracija kraujo serume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5 mg/dl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772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Vit. C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Askorbo rūgšties koncentracija kraujo serume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Askorbo rūgšties koncentracija leukocituose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0,2 mg/dl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7.0 mg/dl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327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Vit. D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1,25 – (OH)2D3 koncentracija kraujo serume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5,0 ng/dl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143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Vit. B12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Vit.B12  koncentracija kraujo serume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100 pg/cm3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4597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802062"/>
              </p:ext>
            </p:extLst>
          </p:nvPr>
        </p:nvGraphicFramePr>
        <p:xfrm>
          <a:off x="683569" y="657146"/>
          <a:ext cx="7920880" cy="5796190"/>
        </p:xfrm>
        <a:graphic>
          <a:graphicData uri="http://schemas.openxmlformats.org/drawingml/2006/table">
            <a:tbl>
              <a:tblPr/>
              <a:tblGrid>
                <a:gridCol w="2863678"/>
                <a:gridCol w="2528601"/>
                <a:gridCol w="2528601"/>
              </a:tblGrid>
              <a:tr h="12015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Folacinas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Folio rūgšties koncentracija kraujo serume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Folio rūgšties koncentracija eritrocituose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3,0 ng/cm3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&lt;150 ng/cm3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59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/>
                          <a:ea typeface="Andale Sans UI"/>
                          <a:cs typeface="Tahoma"/>
                        </a:rPr>
                        <a:t>Vit. B6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/>
                          <a:ea typeface="Andale Sans UI"/>
                          <a:cs typeface="Tahoma"/>
                        </a:rPr>
                        <a:t>Piridoksino pasišalinimas su šlapimu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/>
                          <a:ea typeface="Andale Sans UI"/>
                          <a:cs typeface="Tahoma"/>
                        </a:rPr>
                        <a:t>&lt; 20/ µg1g kreatinino</a:t>
                      </a:r>
                    </a:p>
                  </a:txBody>
                  <a:tcPr marL="34925" marR="34925" marT="34925" marB="34925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100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Geležis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Transferino koncentracija kraujyje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Feritino koncentracija kraujyje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Geležies koncentracija kraujo serume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1,6 mg/dl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45mg/dl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15%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913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Varis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Vario koncentracija kraujo serume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100 µg/dl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69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Cinkas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Cinko koncentracija kraujo serume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Cinko koncentracija eritrocituose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80mg/dl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 12mg/dl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Selenas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Seleno koncentracija kraujo serume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lt-LT" sz="1600" kern="150" dirty="0">
                          <a:effectLst/>
                          <a:latin typeface="Times New Roman" pitchFamily="18" charset="0"/>
                          <a:ea typeface="Andale Sans UI"/>
                          <a:cs typeface="Times New Roman" pitchFamily="18" charset="0"/>
                        </a:rPr>
                        <a:t>&lt;45mg/dl</a:t>
                      </a:r>
                    </a:p>
                  </a:txBody>
                  <a:tcPr marL="15594" marR="15594" marT="15594" marB="15594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4745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Energijos rezervai organizme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Angliavandenių rezervai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Riebalų rezervai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42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/>
              <a:t/>
            </a:r>
            <a:br>
              <a:rPr lang="lt-LT" b="1" dirty="0"/>
            </a:br>
            <a:r>
              <a:rPr lang="lt-LT" b="1" dirty="0" smtClean="0">
                <a:solidFill>
                  <a:srgbClr val="000066"/>
                </a:solidFill>
              </a:rPr>
              <a:t>Glikogenas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Raumenų glikogenas yra pagrindinis angliavandenių šaltinis</a:t>
            </a:r>
            <a:r>
              <a:rPr lang="lt-LT" i="1" dirty="0">
                <a:solidFill>
                  <a:schemeClr val="tx1"/>
                </a:solidFill>
              </a:rPr>
              <a:t> </a:t>
            </a:r>
            <a:r>
              <a:rPr lang="ru-RU" i="1" dirty="0" smtClean="0">
                <a:solidFill>
                  <a:schemeClr val="tx1"/>
                </a:solidFill>
              </a:rPr>
              <a:t>(500 </a:t>
            </a:r>
            <a:r>
              <a:rPr lang="ru-RU" i="1" dirty="0">
                <a:solidFill>
                  <a:schemeClr val="tx1"/>
                </a:solidFill>
              </a:rPr>
              <a:t>– </a:t>
            </a:r>
            <a:r>
              <a:rPr lang="ru-RU" i="1" dirty="0" smtClean="0">
                <a:solidFill>
                  <a:schemeClr val="tx1"/>
                </a:solidFill>
              </a:rPr>
              <a:t>800</a:t>
            </a:r>
            <a:r>
              <a:rPr lang="lt-LT" i="1" dirty="0" smtClean="0">
                <a:solidFill>
                  <a:schemeClr val="tx1"/>
                </a:solidFill>
              </a:rPr>
              <a:t>g</a:t>
            </a:r>
            <a:r>
              <a:rPr lang="ru-RU" i="1" dirty="0" smtClean="0">
                <a:solidFill>
                  <a:schemeClr val="tx1"/>
                </a:solidFill>
              </a:rPr>
              <a:t>), </a:t>
            </a:r>
            <a:r>
              <a:rPr lang="lt-LT" i="1" dirty="0" smtClean="0">
                <a:solidFill>
                  <a:schemeClr val="tx1"/>
                </a:solidFill>
              </a:rPr>
              <a:t>ne mažiau svarbus kepenų glikogenas</a:t>
            </a:r>
            <a:r>
              <a:rPr lang="ru-RU" i="1" dirty="0" smtClean="0">
                <a:solidFill>
                  <a:schemeClr val="tx1"/>
                </a:solidFill>
              </a:rPr>
              <a:t> (</a:t>
            </a:r>
            <a:r>
              <a:rPr lang="ru-RU" i="1" dirty="0">
                <a:solidFill>
                  <a:schemeClr val="tx1"/>
                </a:solidFill>
              </a:rPr>
              <a:t>100 – </a:t>
            </a:r>
            <a:r>
              <a:rPr lang="ru-RU" i="1" dirty="0" smtClean="0">
                <a:solidFill>
                  <a:schemeClr val="tx1"/>
                </a:solidFill>
              </a:rPr>
              <a:t>150</a:t>
            </a:r>
            <a:r>
              <a:rPr lang="lt-LT" i="1" dirty="0" smtClean="0">
                <a:solidFill>
                  <a:schemeClr val="tx1"/>
                </a:solidFill>
              </a:rPr>
              <a:t>g</a:t>
            </a:r>
            <a:r>
              <a:rPr lang="ru-RU" i="1" dirty="0" smtClean="0">
                <a:solidFill>
                  <a:schemeClr val="tx1"/>
                </a:solidFill>
              </a:rPr>
              <a:t>)</a:t>
            </a:r>
            <a:r>
              <a:rPr lang="lt-LT" i="1" dirty="0" smtClean="0">
                <a:solidFill>
                  <a:schemeClr val="tx1"/>
                </a:solidFill>
              </a:rPr>
              <a:t>, o taip pat gliukozė kraujyje </a:t>
            </a:r>
            <a:r>
              <a:rPr lang="ru-RU" i="1" dirty="0" smtClean="0">
                <a:solidFill>
                  <a:schemeClr val="tx1"/>
                </a:solidFill>
              </a:rPr>
              <a:t>(25 </a:t>
            </a:r>
            <a:r>
              <a:rPr lang="ru-RU" i="1" dirty="0">
                <a:solidFill>
                  <a:schemeClr val="tx1"/>
                </a:solidFill>
              </a:rPr>
              <a:t>– </a:t>
            </a:r>
            <a:r>
              <a:rPr lang="ru-RU" i="1" dirty="0" smtClean="0">
                <a:solidFill>
                  <a:schemeClr val="tx1"/>
                </a:solidFill>
              </a:rPr>
              <a:t>50</a:t>
            </a:r>
            <a:r>
              <a:rPr lang="lt-LT" i="1" dirty="0" smtClean="0">
                <a:solidFill>
                  <a:schemeClr val="tx1"/>
                </a:solidFill>
              </a:rPr>
              <a:t>g</a:t>
            </a:r>
            <a:r>
              <a:rPr lang="ru-RU" i="1" dirty="0" smtClean="0">
                <a:solidFill>
                  <a:schemeClr val="tx1"/>
                </a:solidFill>
              </a:rPr>
              <a:t>)</a:t>
            </a:r>
          </a:p>
          <a:p>
            <a:r>
              <a:rPr lang="lt-LT" b="1" i="1" dirty="0" smtClean="0">
                <a:solidFill>
                  <a:schemeClr val="tx1"/>
                </a:solidFill>
              </a:rPr>
              <a:t>Vaidmuo: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Glikemijos reguliacija sunkaus darbo metu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Smegenų darbui</a:t>
            </a:r>
            <a:endParaRPr lang="ru-RU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6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024744" cy="1080120"/>
          </a:xfrm>
        </p:spPr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Glikogenas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628800"/>
            <a:ext cx="8064896" cy="4451325"/>
          </a:xfrm>
        </p:spPr>
        <p:txBody>
          <a:bodyPr>
            <a:normAutofit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Pas žmogų su normaliu svoriu visas glikogenas, kuris surištas kartu su vandeniu sudaro apie 3,5kg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Žmogaus su viršsvoriu siekia net iki 5,5kg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Esant energijos deficitui iš maisto,iš pradžių išeikvojamos glikogeno atsargos, todėl ir pradinėje  svorio metimo stadijoje pastebimas svorio mažėjimas, toliau svorio mažėjimo tempai lėtėja</a:t>
            </a:r>
          </a:p>
        </p:txBody>
      </p:sp>
    </p:spTree>
    <p:extLst>
      <p:ext uri="{BB962C8B-B14F-4D97-AF65-F5344CB8AC3E}">
        <p14:creationId xmlns:p14="http://schemas.microsoft.com/office/powerpoint/2010/main" val="413438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Riebalai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Riebalų rezervai ženkliai didesni nei glikogeno ir sudaro 15 – 25kg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Riebalų perteklius ne stimuliuoja jų oksidacijos, ko pasekoje jie lengviau kaupiami</a:t>
            </a:r>
          </a:p>
        </p:txBody>
      </p:sp>
    </p:spTree>
    <p:extLst>
      <p:ext uri="{BB962C8B-B14F-4D97-AF65-F5344CB8AC3E}">
        <p14:creationId xmlns:p14="http://schemas.microsoft.com/office/powerpoint/2010/main" val="171906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Riebalų </a:t>
            </a:r>
            <a:r>
              <a:rPr lang="en-US" b="1" dirty="0" smtClean="0">
                <a:solidFill>
                  <a:srgbClr val="000066"/>
                </a:solidFill>
              </a:rPr>
              <a:t>% </a:t>
            </a:r>
            <a:r>
              <a:rPr lang="pl-PL" b="1" dirty="0" smtClean="0">
                <a:solidFill>
                  <a:srgbClr val="000066"/>
                </a:solidFill>
              </a:rPr>
              <a:t>Organi</a:t>
            </a:r>
            <a:r>
              <a:rPr lang="lt-LT" b="1" dirty="0">
                <a:solidFill>
                  <a:srgbClr val="000066"/>
                </a:solidFill>
              </a:rPr>
              <a:t>z</a:t>
            </a:r>
            <a:r>
              <a:rPr lang="pl-PL" b="1" dirty="0" smtClean="0">
                <a:solidFill>
                  <a:srgbClr val="000066"/>
                </a:solidFill>
              </a:rPr>
              <a:t>me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39552" y="2313432"/>
            <a:ext cx="3922720" cy="3493008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chemeClr val="tx1"/>
                </a:solidFill>
              </a:rPr>
              <a:t>Būtinieji riebalai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Vyrai</a:t>
            </a:r>
            <a:r>
              <a:rPr lang="ru-RU" dirty="0" smtClean="0">
                <a:solidFill>
                  <a:schemeClr val="tx1"/>
                </a:solidFill>
              </a:rPr>
              <a:t>: </a:t>
            </a:r>
            <a:r>
              <a:rPr lang="ru-RU" dirty="0">
                <a:solidFill>
                  <a:schemeClr val="tx1"/>
                </a:solidFill>
              </a:rPr>
              <a:t>3 – 5% </a:t>
            </a:r>
            <a:r>
              <a:rPr lang="lt-LT" dirty="0" smtClean="0">
                <a:solidFill>
                  <a:schemeClr val="tx1"/>
                </a:solidFill>
              </a:rPr>
              <a:t>nuo visos kūno masės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Moterys</a:t>
            </a:r>
            <a:r>
              <a:rPr lang="ru-RU" dirty="0" smtClean="0">
                <a:solidFill>
                  <a:schemeClr val="tx1"/>
                </a:solidFill>
              </a:rPr>
              <a:t>: </a:t>
            </a:r>
            <a:r>
              <a:rPr lang="ru-RU" dirty="0">
                <a:solidFill>
                  <a:schemeClr val="tx1"/>
                </a:solidFill>
              </a:rPr>
              <a:t>8 – 12% </a:t>
            </a:r>
            <a:r>
              <a:rPr lang="lt-LT" dirty="0" smtClean="0">
                <a:solidFill>
                  <a:schemeClr val="tx1"/>
                </a:solidFill>
              </a:rPr>
              <a:t>nuo visos kūno masės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quarter" idx="14"/>
          </p:nvPr>
        </p:nvSpPr>
        <p:spPr>
          <a:xfrm>
            <a:off x="4427984" y="2348880"/>
            <a:ext cx="4032448" cy="3816423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Viso riebalų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Vyrai: 8 – 22</a:t>
            </a:r>
            <a:r>
              <a:rPr lang="en-US" dirty="0">
                <a:solidFill>
                  <a:schemeClr val="tx1"/>
                </a:solidFill>
              </a:rPr>
              <a:t>%</a:t>
            </a:r>
            <a:endParaRPr lang="lt-LT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Moterys</a:t>
            </a:r>
            <a:r>
              <a:rPr lang="ru-RU" dirty="0" smtClean="0">
                <a:solidFill>
                  <a:schemeClr val="tx1"/>
                </a:solidFill>
              </a:rPr>
              <a:t>: </a:t>
            </a:r>
            <a:r>
              <a:rPr lang="lt-LT" dirty="0" smtClean="0">
                <a:solidFill>
                  <a:schemeClr val="tx1"/>
                </a:solidFill>
              </a:rPr>
              <a:t>20 – 35</a:t>
            </a:r>
            <a:r>
              <a:rPr lang="en-US" dirty="0" smtClean="0">
                <a:solidFill>
                  <a:schemeClr val="tx1"/>
                </a:solidFill>
              </a:rPr>
              <a:t>%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09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45631469"/>
              </p:ext>
            </p:extLst>
          </p:nvPr>
        </p:nvGraphicFramePr>
        <p:xfrm>
          <a:off x="611560" y="908720"/>
          <a:ext cx="7992888" cy="53447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82601"/>
                <a:gridCol w="2044830"/>
                <a:gridCol w="2045595"/>
                <a:gridCol w="2519862"/>
              </a:tblGrid>
              <a:tr h="475014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240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Sportininkų</a:t>
                      </a:r>
                      <a:r>
                        <a:rPr lang="lt-LT" sz="2400" baseline="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riebalinio audinio normos </a:t>
                      </a:r>
                      <a:r>
                        <a:rPr lang="en-US" sz="2400" baseline="0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endParaRPr lang="lt-LT" sz="2400" dirty="0">
                        <a:solidFill>
                          <a:srgbClr val="7030A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493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600" dirty="0">
                          <a:effectLst/>
                        </a:rPr>
                        <a:t> </a:t>
                      </a:r>
                      <a:endParaRPr lang="lt-LT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Ma</a:t>
                      </a:r>
                      <a:r>
                        <a:rPr lang="lt-LT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žai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8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Vidutiniškai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Daug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</a:tr>
              <a:tr h="546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800" dirty="0" smtClean="0">
                          <a:solidFill>
                            <a:srgbClr val="11111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Amžius</a:t>
                      </a:r>
                      <a:endParaRPr lang="lt-LT" sz="1800" dirty="0">
                        <a:solidFill>
                          <a:srgbClr val="11111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Vyrai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 anchor="ctr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46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111111"/>
                          </a:solidFill>
                          <a:effectLst/>
                        </a:rPr>
                        <a:t>18 - 40</a:t>
                      </a:r>
                      <a:endParaRPr lang="lt-LT" sz="1800" dirty="0">
                        <a:solidFill>
                          <a:srgbClr val="11111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10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15</a:t>
                      </a:r>
                      <a:endParaRPr lang="lt-LT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</a:tr>
              <a:tr h="546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111111"/>
                          </a:solidFill>
                          <a:effectLst/>
                        </a:rPr>
                        <a:t>40 - 65</a:t>
                      </a:r>
                      <a:endParaRPr lang="lt-LT" sz="1800" dirty="0">
                        <a:solidFill>
                          <a:srgbClr val="11111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11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</a:t>
                      </a:r>
                      <a:endParaRPr lang="lt-LT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</a:tr>
              <a:tr h="546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111111"/>
                          </a:solidFill>
                          <a:effectLst/>
                        </a:rPr>
                        <a:t>65 - 85</a:t>
                      </a:r>
                      <a:endParaRPr lang="lt-LT" sz="1800" dirty="0">
                        <a:solidFill>
                          <a:srgbClr val="11111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9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12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18</a:t>
                      </a:r>
                      <a:endParaRPr lang="lt-LT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</a:tr>
              <a:tr h="546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800" dirty="0">
                          <a:solidFill>
                            <a:srgbClr val="111111"/>
                          </a:solidFill>
                          <a:effectLst/>
                        </a:rPr>
                        <a:t> </a:t>
                      </a:r>
                      <a:endParaRPr lang="lt-LT" sz="1800" dirty="0">
                        <a:solidFill>
                          <a:srgbClr val="11111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8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Moterys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 anchor="ctr"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</a:tr>
              <a:tr h="546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111111"/>
                          </a:solidFill>
                          <a:effectLst/>
                        </a:rPr>
                        <a:t>18 - 40</a:t>
                      </a:r>
                      <a:endParaRPr lang="lt-LT" sz="1800" dirty="0">
                        <a:solidFill>
                          <a:srgbClr val="11111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16</a:t>
                      </a:r>
                      <a:endParaRPr lang="lt-LT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23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28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</a:tr>
              <a:tr h="546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111111"/>
                          </a:solidFill>
                          <a:effectLst/>
                        </a:rPr>
                        <a:t>40 - 65</a:t>
                      </a:r>
                      <a:endParaRPr lang="lt-LT" sz="1800" dirty="0">
                        <a:solidFill>
                          <a:srgbClr val="11111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lt-LT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27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33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</a:tr>
              <a:tr h="5469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111111"/>
                          </a:solidFill>
                          <a:effectLst/>
                        </a:rPr>
                        <a:t>65 - 85</a:t>
                      </a:r>
                      <a:endParaRPr lang="lt-LT" sz="1800" dirty="0">
                        <a:solidFill>
                          <a:srgbClr val="11111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lt-LT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27</a:t>
                      </a:r>
                      <a:endParaRPr lang="lt-LT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33</a:t>
                      </a:r>
                      <a:endParaRPr lang="lt-L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19" marR="68519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05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Kai organizme per mažai riebalų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Labai mažas riebalų</a:t>
            </a:r>
            <a:r>
              <a:rPr lang="pl-PL" i="1" dirty="0" smtClean="0">
                <a:solidFill>
                  <a:schemeClr val="tx1"/>
                </a:solidFill>
              </a:rPr>
              <a:t>% </a:t>
            </a:r>
            <a:r>
              <a:rPr lang="lt-LT" i="1" dirty="0" smtClean="0">
                <a:solidFill>
                  <a:schemeClr val="tx1"/>
                </a:solidFill>
              </a:rPr>
              <a:t>organizme, sumažina estrogeno kiekį, prarandame kaulinę masę, padidėja kaulų lūžių rizika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Chroniškas m</a:t>
            </a:r>
            <a:r>
              <a:rPr lang="pl-PL" i="1" dirty="0" smtClean="0">
                <a:solidFill>
                  <a:schemeClr val="tx1"/>
                </a:solidFill>
              </a:rPr>
              <a:t>aitinimosi</a:t>
            </a:r>
            <a:r>
              <a:rPr lang="lt-LT" i="1" dirty="0" smtClean="0">
                <a:solidFill>
                  <a:schemeClr val="tx1"/>
                </a:solidFill>
              </a:rPr>
              <a:t> nepakankamumas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Maistinių medžiagų,</a:t>
            </a:r>
            <a:r>
              <a:rPr lang="pl-PL" i="1" dirty="0" smtClean="0">
                <a:solidFill>
                  <a:schemeClr val="tx1"/>
                </a:solidFill>
              </a:rPr>
              <a:t> </a:t>
            </a:r>
            <a:r>
              <a:rPr lang="lt-LT" i="1" dirty="0" smtClean="0">
                <a:solidFill>
                  <a:schemeClr val="tx1"/>
                </a:solidFill>
              </a:rPr>
              <a:t>skysčių ir elektrolitų disbalansas gali nusilpninti imuninę sistemą, padidinti ligų ir infekcijų riziką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Reprodukcinės funkcijos problemos</a:t>
            </a:r>
            <a:endParaRPr lang="lt-LT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761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Riebalų ląstelės - Adipocitai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2348880"/>
            <a:ext cx="6777317" cy="3508977"/>
          </a:xfrm>
        </p:spPr>
        <p:txBody>
          <a:bodyPr>
            <a:normAutofit lnSpcReduction="10000"/>
          </a:bodyPr>
          <a:lstStyle/>
          <a:p>
            <a:pPr algn="just"/>
            <a:r>
              <a:rPr lang="lt-LT" i="1" dirty="0" smtClean="0">
                <a:solidFill>
                  <a:schemeClr val="tx1"/>
                </a:solidFill>
              </a:rPr>
              <a:t>Anksčiau esantys adipocitai pasiekia maksimalią apimtį ir savyje daugiau negali kaupti atsiradusių riebalų</a:t>
            </a:r>
          </a:p>
          <a:p>
            <a:pPr algn="just"/>
            <a:r>
              <a:rPr lang="lt-LT" i="1" dirty="0" smtClean="0">
                <a:solidFill>
                  <a:schemeClr val="tx1"/>
                </a:solidFill>
              </a:rPr>
              <a:t>Gyvenimo bėgyje dauginasi arba atsiranda iš jungiamojo audinio</a:t>
            </a:r>
          </a:p>
          <a:p>
            <a:pPr algn="just"/>
            <a:r>
              <a:rPr lang="lt-LT" i="1" dirty="0" smtClean="0">
                <a:solidFill>
                  <a:schemeClr val="tx1"/>
                </a:solidFill>
              </a:rPr>
              <a:t>Riebalų ląstelių formavimosi procese dalyvauja: augimo hormonas, kortizolis, insulinas, riebiosios rūgštys, kaikurie prostaglandinai</a:t>
            </a:r>
          </a:p>
          <a:p>
            <a:endParaRPr lang="lt-LT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40033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7024744" cy="936104"/>
          </a:xfrm>
        </p:spPr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Nutukimas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44824"/>
            <a:ext cx="8064896" cy="4608512"/>
          </a:xfrm>
        </p:spPr>
        <p:txBody>
          <a:bodyPr>
            <a:normAutofit/>
          </a:bodyPr>
          <a:lstStyle/>
          <a:p>
            <a:endParaRPr lang="lt-LT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 </a:t>
            </a:r>
            <a:r>
              <a:rPr lang="lt-LT" i="1" dirty="0">
                <a:solidFill>
                  <a:schemeClr val="tx1"/>
                </a:solidFill>
              </a:rPr>
              <a:t>P</a:t>
            </a:r>
            <a:r>
              <a:rPr lang="lt-LT" i="1" dirty="0" smtClean="0">
                <a:solidFill>
                  <a:schemeClr val="tx1"/>
                </a:solidFill>
              </a:rPr>
              <a:t>ataloginio riebalų didėjimo žmogaus organizme būsena, kurios pasekoje pažeidžiama  atskirų organų ar sistemų struktūra ir veikla, atsiranda organizmo biocheminiai ir fiziologiniai sutrikimai, o taip pat socialinės ir psichologinės problemos, ko pasekoje ir gyvenimo trūkmės mažėjimas.</a:t>
            </a:r>
          </a:p>
        </p:txBody>
      </p:sp>
    </p:spTree>
    <p:extLst>
      <p:ext uri="{BB962C8B-B14F-4D97-AF65-F5344CB8AC3E}">
        <p14:creationId xmlns:p14="http://schemas.microsoft.com/office/powerpoint/2010/main" val="132327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92696"/>
            <a:ext cx="7024744" cy="864096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Adipocitai</a:t>
            </a:r>
            <a:br>
              <a:rPr lang="lt-LT" b="1" dirty="0" smtClean="0">
                <a:solidFill>
                  <a:srgbClr val="000066"/>
                </a:solidFill>
              </a:rPr>
            </a:b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484784"/>
            <a:ext cx="6777317" cy="4347845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Lieknėjant trigliceridų kiekis adipocituose mažėja ir adipocito apimtis mažėja, bet ląstelės ir toliau lieka potencialia vieta kauptis energijos pertekliui (apimtis – hipertrofija)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Labai tikėtina, kad mažėjančios riebalų ląstelės stimuliuoja alkio centrą ir užkerta kelia sumažėjusio svorio palaikymui</a:t>
            </a:r>
          </a:p>
          <a:p>
            <a:pPr marL="68580" indent="0">
              <a:buNone/>
            </a:pPr>
            <a:endParaRPr lang="lt-LT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12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71601" y="1125538"/>
            <a:ext cx="7632847" cy="4248150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rgbClr val="FF0000"/>
                </a:solidFill>
              </a:rPr>
              <a:t>Viršsvoris</a:t>
            </a:r>
            <a:r>
              <a:rPr lang="ru-RU" b="1" dirty="0" smtClean="0">
                <a:solidFill>
                  <a:srgbClr val="FF0000"/>
                </a:solidFill>
              </a:rPr>
              <a:t> – </a:t>
            </a:r>
            <a:r>
              <a:rPr lang="lt-LT" b="1" dirty="0" smtClean="0">
                <a:solidFill>
                  <a:srgbClr val="FF0000"/>
                </a:solidFill>
              </a:rPr>
              <a:t>nerimą kelianti būsena</a:t>
            </a:r>
            <a:r>
              <a:rPr lang="ru-RU" b="1" dirty="0" smtClean="0">
                <a:solidFill>
                  <a:srgbClr val="FF0000"/>
                </a:solidFill>
              </a:rPr>
              <a:t>, </a:t>
            </a:r>
            <a:r>
              <a:rPr lang="lt-LT" b="1" dirty="0" smtClean="0">
                <a:solidFill>
                  <a:srgbClr val="FF0000"/>
                </a:solidFill>
              </a:rPr>
              <a:t>nes per didelis svoris susijęs su rimtom pasekmėm sveikatai</a:t>
            </a:r>
            <a:endParaRPr lang="lt-LT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91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Sveikatos problemos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Pablogėjusi plaučių ventiliacija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Širdies raumens apriebėjimas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Padidėjusi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LDL cholesterolio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ir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trigliceridų koncentracija kraujyje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Sumažėjusi</a:t>
            </a:r>
            <a:r>
              <a:rPr lang="ru-RU" dirty="0" smtClean="0">
                <a:solidFill>
                  <a:schemeClr val="tx1"/>
                </a:solidFill>
              </a:rPr>
              <a:t>  </a:t>
            </a:r>
            <a:r>
              <a:rPr lang="lt-LT" dirty="0" smtClean="0">
                <a:solidFill>
                  <a:schemeClr val="tx1"/>
                </a:solidFill>
              </a:rPr>
              <a:t>HDL cholesterolio koncentracija kraujyje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Gliukozės tolerancijos pažeidimai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83522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Sveikatos problemos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Širdies – kraujagyslių sistemos ligos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2 tipo cukrinis diabetas</a:t>
            </a:r>
          </a:p>
          <a:p>
            <a:r>
              <a:rPr lang="lt-LT" dirty="0">
                <a:solidFill>
                  <a:schemeClr val="tx1"/>
                </a:solidFill>
              </a:rPr>
              <a:t>O</a:t>
            </a:r>
            <a:r>
              <a:rPr lang="lt-LT" dirty="0" smtClean="0">
                <a:solidFill>
                  <a:schemeClr val="tx1"/>
                </a:solidFill>
              </a:rPr>
              <a:t>nkologinės ligos (storosios žarnos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krūties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prostatos</a:t>
            </a:r>
            <a:r>
              <a:rPr lang="ru-RU" dirty="0" smtClean="0">
                <a:solidFill>
                  <a:schemeClr val="tx1"/>
                </a:solidFill>
              </a:rPr>
              <a:t>,</a:t>
            </a:r>
            <a:r>
              <a:rPr lang="lt-LT" dirty="0" smtClean="0">
                <a:solidFill>
                  <a:schemeClr val="tx1"/>
                </a:solidFill>
              </a:rPr>
              <a:t>gimdos kaklelio</a:t>
            </a:r>
            <a:endParaRPr lang="lt-LT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Kaulų ir sąnarių susirgimai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Miego apnėja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Sveikatos problemos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</a:rPr>
              <a:t> 2 </a:t>
            </a:r>
            <a:r>
              <a:rPr lang="lt-LT" dirty="0" smtClean="0">
                <a:solidFill>
                  <a:schemeClr val="tx1"/>
                </a:solidFill>
              </a:rPr>
              <a:t>tipo cukrinis diabetas</a:t>
            </a:r>
            <a:r>
              <a:rPr lang="ru-RU" dirty="0" smtClean="0">
                <a:solidFill>
                  <a:schemeClr val="tx1"/>
                </a:solidFill>
              </a:rPr>
              <a:t> –  94% </a:t>
            </a:r>
            <a:r>
              <a:rPr lang="lt-LT" dirty="0" smtClean="0">
                <a:solidFill>
                  <a:schemeClr val="tx1"/>
                </a:solidFill>
              </a:rPr>
              <a:t>tai nutukimo pasekmė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Kūno masės padidėjimas</a:t>
            </a:r>
            <a:r>
              <a:rPr lang="ru-RU" dirty="0" smtClean="0">
                <a:solidFill>
                  <a:schemeClr val="tx1"/>
                </a:solidFill>
              </a:rPr>
              <a:t> 20%  8 </a:t>
            </a:r>
            <a:r>
              <a:rPr lang="lt-LT" dirty="0" smtClean="0">
                <a:solidFill>
                  <a:schemeClr val="tx1"/>
                </a:solidFill>
              </a:rPr>
              <a:t>kartus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padidina hipertenzijos riziką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Dislipidėmija – lipidų sutrikimas - aterosklerozė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2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smtClean="0">
                <a:solidFill>
                  <a:srgbClr val="000066"/>
                </a:solidFill>
              </a:rPr>
              <a:t>Pagumburys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Svarbus vaidmuo organizmo vidinės terpės reguliacijai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Viena iš daugelio jo funkcijų valgymo, elgesio reguliacija</a:t>
            </a:r>
          </a:p>
        </p:txBody>
      </p:sp>
    </p:spTree>
    <p:extLst>
      <p:ext uri="{BB962C8B-B14F-4D97-AF65-F5344CB8AC3E}">
        <p14:creationId xmlns:p14="http://schemas.microsoft.com/office/powerpoint/2010/main" val="375393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Sveikatos problemos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Tulžies pūslėje akmenys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lt-LT" dirty="0" smtClean="0">
                <a:solidFill>
                  <a:schemeClr val="tx1"/>
                </a:solidFill>
              </a:rPr>
              <a:t>pas žmones su viršsvoriu atsiranda 6 kartus dažniau, nei žmonėms su normaliu svoriu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Gastroezofaginio </a:t>
            </a:r>
            <a:r>
              <a:rPr lang="lt-LT" dirty="0">
                <a:solidFill>
                  <a:schemeClr val="tx1"/>
                </a:solidFill>
              </a:rPr>
              <a:t>refliukso </a:t>
            </a:r>
            <a:r>
              <a:rPr lang="lt-LT" dirty="0" smtClean="0">
                <a:solidFill>
                  <a:schemeClr val="tx1"/>
                </a:solidFill>
              </a:rPr>
              <a:t>liga</a:t>
            </a:r>
            <a:endParaRPr lang="lt-LT" dirty="0" smtClean="0">
              <a:solidFill>
                <a:srgbClr val="FF0000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Hormonų sutrikimai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А</a:t>
            </a:r>
            <a:r>
              <a:rPr lang="lt-LT" dirty="0" smtClean="0">
                <a:solidFill>
                  <a:schemeClr val="tx1"/>
                </a:solidFill>
              </a:rPr>
              <a:t>kne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gribeliai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odos infekcijos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96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Sveikatos problemos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Nėščiųjų su viršsvoriu gimdymo metu ir po gimdymo, komplikacijų rizika padidėja </a:t>
            </a:r>
            <a:r>
              <a:rPr lang="ru-RU" dirty="0" smtClean="0">
                <a:solidFill>
                  <a:schemeClr val="tx1"/>
                </a:solidFill>
              </a:rPr>
              <a:t>55%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Vaikui </a:t>
            </a:r>
            <a:r>
              <a:rPr lang="lt-LT" dirty="0">
                <a:solidFill>
                  <a:schemeClr val="tx1"/>
                </a:solidFill>
              </a:rPr>
              <a:t>padidėjusi rizika viršsvorio</a:t>
            </a:r>
            <a:r>
              <a:rPr lang="lt-LT" dirty="0" smtClean="0">
                <a:solidFill>
                  <a:schemeClr val="tx1"/>
                </a:solidFill>
              </a:rPr>
              <a:t>, cukrinio diabeto, metabolinio </a:t>
            </a:r>
            <a:r>
              <a:rPr lang="lt-LT" dirty="0">
                <a:solidFill>
                  <a:schemeClr val="tx1"/>
                </a:solidFill>
              </a:rPr>
              <a:t>sindromo </a:t>
            </a:r>
            <a:r>
              <a:rPr lang="lt-LT" dirty="0" smtClean="0">
                <a:solidFill>
                  <a:schemeClr val="tx1"/>
                </a:solidFill>
              </a:rPr>
              <a:t>tolesniame gyvenime</a:t>
            </a:r>
          </a:p>
        </p:txBody>
      </p:sp>
    </p:spTree>
    <p:extLst>
      <p:ext uri="{BB962C8B-B14F-4D97-AF65-F5344CB8AC3E}">
        <p14:creationId xmlns:p14="http://schemas.microsoft.com/office/powerpoint/2010/main" val="10834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Sveikatos problemos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Dešimtmečiui su </a:t>
            </a:r>
            <a:r>
              <a:rPr lang="lt-LT" dirty="0">
                <a:solidFill>
                  <a:schemeClr val="tx1"/>
                </a:solidFill>
              </a:rPr>
              <a:t>viršsvoriu padidėja 80% tikimybė </a:t>
            </a:r>
            <a:r>
              <a:rPr lang="lt-LT" dirty="0" smtClean="0">
                <a:solidFill>
                  <a:schemeClr val="tx1"/>
                </a:solidFill>
              </a:rPr>
              <a:t>suaugus būti </a:t>
            </a:r>
            <a:r>
              <a:rPr lang="lt-LT" dirty="0" smtClean="0">
                <a:solidFill>
                  <a:schemeClr val="tx1"/>
                </a:solidFill>
              </a:rPr>
              <a:t>nutūkusiu </a:t>
            </a:r>
            <a:endParaRPr lang="lt-LT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08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71600" y="2060848"/>
            <a:ext cx="7024744" cy="1647056"/>
          </a:xfrm>
        </p:spPr>
        <p:txBody>
          <a:bodyPr>
            <a:normAutofit fontScale="90000"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Mechanizmai reguliuojantys mūsų mitybos ypatumus</a:t>
            </a:r>
            <a:endParaRPr lang="lt-LT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44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Pirminis nutukimas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Priežastis</a:t>
            </a:r>
            <a:r>
              <a:rPr lang="ru-RU" dirty="0" smtClean="0">
                <a:solidFill>
                  <a:schemeClr val="tx1"/>
                </a:solidFill>
              </a:rPr>
              <a:t> – </a:t>
            </a:r>
            <a:r>
              <a:rPr lang="lt-LT" dirty="0" smtClean="0">
                <a:solidFill>
                  <a:schemeClr val="tx1"/>
                </a:solidFill>
              </a:rPr>
              <a:t>perteklinis energetinis balansas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Svarbiausios priežastys</a:t>
            </a:r>
            <a:r>
              <a:rPr lang="ru-RU" dirty="0" smtClean="0">
                <a:solidFill>
                  <a:schemeClr val="tx1"/>
                </a:solidFill>
              </a:rPr>
              <a:t> – </a:t>
            </a:r>
            <a:r>
              <a:rPr lang="lt-LT" dirty="0" smtClean="0">
                <a:solidFill>
                  <a:schemeClr val="tx1"/>
                </a:solidFill>
              </a:rPr>
              <a:t> aplinkos veiksniai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78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043608" y="1988840"/>
            <a:ext cx="6984776" cy="3843635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Po maisto priėmimo kraujyje padidėja kaikurių hormonų koncentracija pvz. leptino ir insulino. Atitinkamai badavimas priveda prie šių hormonų koncentracijos sumažėjimo.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Smegenyse  „įvertinami“ šie pokyčiai ir, priklausomai nuo įvertinimo rezultato, mes arba jaučiame alkį arba atvirkščiai nejaučiame</a:t>
            </a:r>
          </a:p>
        </p:txBody>
      </p:sp>
    </p:spTree>
    <p:extLst>
      <p:ext uri="{BB962C8B-B14F-4D97-AF65-F5344CB8AC3E}">
        <p14:creationId xmlns:p14="http://schemas.microsoft.com/office/powerpoint/2010/main" val="321616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Hormonai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sz="2800" dirty="0" smtClean="0">
                <a:solidFill>
                  <a:schemeClr val="tx1"/>
                </a:solidFill>
              </a:rPr>
              <a:t>Metabolinį riebalinio audinio aktyvumą reguliuoja endokrininė sistema</a:t>
            </a:r>
          </a:p>
          <a:p>
            <a:r>
              <a:rPr lang="lt-LT" sz="2800" dirty="0" smtClean="0">
                <a:solidFill>
                  <a:schemeClr val="tx1"/>
                </a:solidFill>
              </a:rPr>
              <a:t>Ypač svarbų vaidmenį atlieka antinkščių žievės hormonai, lytiniai hormonai, insulinas</a:t>
            </a:r>
          </a:p>
        </p:txBody>
      </p:sp>
    </p:spTree>
    <p:extLst>
      <p:ext uri="{BB962C8B-B14F-4D97-AF65-F5344CB8AC3E}">
        <p14:creationId xmlns:p14="http://schemas.microsoft.com/office/powerpoint/2010/main" val="238048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692696"/>
            <a:ext cx="7024744" cy="864096"/>
          </a:xfrm>
        </p:spPr>
        <p:txBody>
          <a:bodyPr/>
          <a:lstStyle/>
          <a:p>
            <a:r>
              <a:rPr lang="lt-LT" b="1" i="1" dirty="0">
                <a:solidFill>
                  <a:srgbClr val="000066"/>
                </a:solidFill>
              </a:rPr>
              <a:t>H</a:t>
            </a:r>
            <a:r>
              <a:rPr lang="lt-LT" b="1" i="1" dirty="0" smtClean="0">
                <a:solidFill>
                  <a:srgbClr val="000066"/>
                </a:solidFill>
              </a:rPr>
              <a:t>ormonai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484784"/>
            <a:ext cx="7560840" cy="4347845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Serotoninas</a:t>
            </a:r>
            <a:endParaRPr lang="lt-LT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Insulinas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Gliukagonas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Leptinas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Grelinas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Cholecistokininas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Tiroksinas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Adrenalinas ir kortizolis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Testosteronas, estrogenas, progesteronas, GH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369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Sotumo ir alkio hormonai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Leptinas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— </a:t>
            </a:r>
            <a:r>
              <a:rPr lang="lt-LT" dirty="0" smtClean="0">
                <a:solidFill>
                  <a:schemeClr val="tx1"/>
                </a:solidFill>
              </a:rPr>
              <a:t>hormonas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lt-LT" dirty="0" smtClean="0">
                <a:solidFill>
                  <a:schemeClr val="tx1"/>
                </a:solidFill>
              </a:rPr>
              <a:t>atrastas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1994 </a:t>
            </a:r>
            <a:r>
              <a:rPr lang="lt-LT" dirty="0" smtClean="0">
                <a:solidFill>
                  <a:schemeClr val="tx1"/>
                </a:solidFill>
              </a:rPr>
              <a:t>metais</a:t>
            </a:r>
            <a:r>
              <a:rPr lang="ru-RU" dirty="0" smtClean="0">
                <a:solidFill>
                  <a:schemeClr val="tx1"/>
                </a:solidFill>
              </a:rPr>
              <a:t>), </a:t>
            </a:r>
            <a:r>
              <a:rPr lang="lt-LT" dirty="0" smtClean="0">
                <a:solidFill>
                  <a:schemeClr val="tx1"/>
                </a:solidFill>
              </a:rPr>
              <a:t>reguliuoja energijos apykaitą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lt-LT" dirty="0" smtClean="0">
                <a:solidFill>
                  <a:schemeClr val="tx1"/>
                </a:solidFill>
              </a:rPr>
              <a:t> Leptinas siunčia sotumo signalą į smegenis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Grelinas -  atrastas 1999 metais kaip pirmas cirkuliuojantis alkio hormonas. Grelinas signalizuoja smegenims, kad esame labai alkani</a:t>
            </a:r>
          </a:p>
        </p:txBody>
      </p:sp>
    </p:spTree>
    <p:extLst>
      <p:ext uri="{BB962C8B-B14F-4D97-AF65-F5344CB8AC3E}">
        <p14:creationId xmlns:p14="http://schemas.microsoft.com/office/powerpoint/2010/main" val="419797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Antinksčiai ir stresas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Hormonai adrenalinas, kortizolis ir DHEA padeda reaguoti į stresines situacijas, energija skirta tam, kad mes galėtume „kovoti ir bėgti“</a:t>
            </a:r>
          </a:p>
        </p:txBody>
      </p:sp>
    </p:spTree>
    <p:extLst>
      <p:ext uri="{BB962C8B-B14F-4D97-AF65-F5344CB8AC3E}">
        <p14:creationId xmlns:p14="http://schemas.microsoft.com/office/powerpoint/2010/main" val="1861591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Kortizolis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Stimuliuoja lipoproteinlipazės aktyvumą visceraliniame riebaliniame audinyje, kas padidina trigliceridų kaupimąsi adipocituose</a:t>
            </a:r>
          </a:p>
        </p:txBody>
      </p:sp>
    </p:spTree>
    <p:extLst>
      <p:ext uri="{BB962C8B-B14F-4D97-AF65-F5344CB8AC3E}">
        <p14:creationId xmlns:p14="http://schemas.microsoft.com/office/powerpoint/2010/main" val="3953933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Estrogeno ir progesterono balansas</a:t>
            </a:r>
            <a:endParaRPr lang="lt-LT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8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Estrogenas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Realetyvus estrogenų perteklius, vadinamas estrogenų dominavimų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Ankstyvi dominavimo simptomai: PMS, depresija, sumažėjęs libido, trauka saldumynams, svorio didėjimas, skausmingos mėnesinės, vandens kaupimąsis organizme</a:t>
            </a:r>
          </a:p>
        </p:txBody>
      </p:sp>
    </p:spTree>
    <p:extLst>
      <p:ext uri="{BB962C8B-B14F-4D97-AF65-F5344CB8AC3E}">
        <p14:creationId xmlns:p14="http://schemas.microsoft.com/office/powerpoint/2010/main" val="187769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Progesteronas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276872"/>
            <a:ext cx="7704972" cy="3508977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Stimuliuoja lipoproteinlipazės adipocitų aktyvumą sėdmenų ir šlaunų srytyje ir nedidelį riebalų kaupimąsi viršutinėje kūno dalyje</a:t>
            </a:r>
          </a:p>
        </p:txBody>
      </p:sp>
    </p:spTree>
    <p:extLst>
      <p:ext uri="{BB962C8B-B14F-4D97-AF65-F5344CB8AC3E}">
        <p14:creationId xmlns:p14="http://schemas.microsoft.com/office/powerpoint/2010/main" val="3094728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Testosteronas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Pas vyrus mažina riebalų kaupimąsi pilvo srytyje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Pas moteris atvirkščiai, stimuliuoja riebalų kaupimąsi viršutinėje kūno dalyje</a:t>
            </a:r>
          </a:p>
        </p:txBody>
      </p:sp>
    </p:spTree>
    <p:extLst>
      <p:ext uri="{BB962C8B-B14F-4D97-AF65-F5344CB8AC3E}">
        <p14:creationId xmlns:p14="http://schemas.microsoft.com/office/powerpoint/2010/main" val="10644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Antrinis nutukimas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Vienas iš metabolinių sutrikimų rūšių ir įvairių susirgimų būsenų</a:t>
            </a:r>
          </a:p>
        </p:txBody>
      </p:sp>
    </p:spTree>
    <p:extLst>
      <p:ext uri="{BB962C8B-B14F-4D97-AF65-F5344CB8AC3E}">
        <p14:creationId xmlns:p14="http://schemas.microsoft.com/office/powerpoint/2010/main" val="2670595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Insulinas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Insulinas – anabolinis hormonas, kai jo išsiskiria per daug,tai įtakoja kūno masės didėjimą</a:t>
            </a:r>
          </a:p>
        </p:txBody>
      </p:sp>
    </p:spTree>
    <p:extLst>
      <p:ext uri="{BB962C8B-B14F-4D97-AF65-F5344CB8AC3E}">
        <p14:creationId xmlns:p14="http://schemas.microsoft.com/office/powerpoint/2010/main" val="2379639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Hormonai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Pagumburio neuropeptidas Y yra galingas galingas maistinio aktyvumo stimuliatorius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Leptinas slopina neuropeptido Y sintezę ir sekreciją. Hormonas sumažina simpatinį ir padidina parasimpatinį tonusą, o taip pat pažeidžia lytinę funkciją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61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Tiroksinas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Tiroksinas aktyvina medžiagų  apykaitą ląstelėse, taip stimuliuojami energijos ir riebalų deginimo procesai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37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0066"/>
                </a:solidFill>
              </a:rPr>
              <a:t>Т</a:t>
            </a:r>
            <a:r>
              <a:rPr lang="lt-LT" b="1" i="1" dirty="0" smtClean="0">
                <a:solidFill>
                  <a:srgbClr val="000066"/>
                </a:solidFill>
              </a:rPr>
              <a:t>iroksinas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Tiroksinas organizme gaminamas iš aminorūgšties tirozino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Fermentas, kuris dalyvauja tiroksino gamyboje priklauso nuo jodo, cinko ir seleno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Tirozino, jodo, cinko, seleno nepakankamumas gali sumažinti tiroksino lygį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13638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7024744" cy="1143000"/>
          </a:xfrm>
        </p:spPr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Tiroksinas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Kaikuriems žmonėms tiroksinas greitai sunaikinamas ir taip sulėtėja skydliaukės veikla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Dažnai pas tokius žmones būna teigiami „antikūnai skydliaukei“ ir tai yra susiję su alergija gliutenui</a:t>
            </a: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286363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>
                <a:solidFill>
                  <a:srgbClr val="000066"/>
                </a:solidFill>
              </a:rPr>
              <a:t>S</a:t>
            </a:r>
            <a:r>
              <a:rPr lang="lt-LT" b="1" i="1" dirty="0" smtClean="0">
                <a:solidFill>
                  <a:srgbClr val="000066"/>
                </a:solidFill>
              </a:rPr>
              <a:t>erotoninas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Kontroliuoja apetitą, kuo daugiau serotonino, tuo mažiau valgome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Serotoninas gaminamas iš aminorūgšties Triptofano, kurio yra piene, varškės sūryje, vištienoje, kalakūtienoje, kiaušiniuose, tofu, migdoluose, sojoje, raudonoje mėsoje</a:t>
            </a:r>
          </a:p>
        </p:txBody>
      </p:sp>
    </p:spTree>
    <p:extLst>
      <p:ext uri="{BB962C8B-B14F-4D97-AF65-F5344CB8AC3E}">
        <p14:creationId xmlns:p14="http://schemas.microsoft.com/office/powerpoint/2010/main" val="156621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Svorio mažinimui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Kai yra pakankamai serotonino nesinori valgyti per daug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Palaiko tolygų cukraus kiekį kraujyje ir insulino išsiskyrimą, kad nebūtų alkio priepuolių</a:t>
            </a:r>
          </a:p>
        </p:txBody>
      </p:sp>
    </p:spTree>
    <p:extLst>
      <p:ext uri="{BB962C8B-B14F-4D97-AF65-F5344CB8AC3E}">
        <p14:creationId xmlns:p14="http://schemas.microsoft.com/office/powerpoint/2010/main" val="8050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08912" cy="1296144"/>
          </a:xfrm>
        </p:spPr>
        <p:txBody>
          <a:bodyPr>
            <a:normAutofit fontScale="90000"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Pagrindinės medžiagų apykaitos reikšmė</a:t>
            </a:r>
            <a:endParaRPr lang="lt-LT" b="1" i="1" dirty="0">
              <a:solidFill>
                <a:srgbClr val="000066"/>
              </a:solidFill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74729608"/>
              </p:ext>
            </p:extLst>
          </p:nvPr>
        </p:nvGraphicFramePr>
        <p:xfrm>
          <a:off x="539552" y="1700808"/>
          <a:ext cx="8064895" cy="49500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12526"/>
                <a:gridCol w="1612526"/>
                <a:gridCol w="1613281"/>
                <a:gridCol w="1613281"/>
                <a:gridCol w="1613281"/>
              </a:tblGrid>
              <a:tr h="126960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Grupė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Amžius</a:t>
                      </a:r>
                      <a:r>
                        <a:rPr lang="ru-RU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(</a:t>
                      </a: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metai</a:t>
                      </a:r>
                      <a:r>
                        <a:rPr lang="ru-RU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Kūno</a:t>
                      </a:r>
                      <a:r>
                        <a:rPr lang="lt-LT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masė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kg</a:t>
                      </a:r>
                      <a:r>
                        <a:rPr lang="ru-RU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Pagrindinė</a:t>
                      </a:r>
                      <a:r>
                        <a:rPr lang="lt-LT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medžiagų apykaita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kcal/per</a:t>
                      </a:r>
                      <a:r>
                        <a:rPr lang="lt-LT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parą</a:t>
                      </a:r>
                      <a:r>
                        <a:rPr lang="ru-RU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)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Pagrindinė</a:t>
                      </a:r>
                      <a:r>
                        <a:rPr lang="lt-LT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medžiagų  apykaita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(</a:t>
                      </a: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kcal/kg</a:t>
                      </a:r>
                      <a:r>
                        <a:rPr lang="lt-LT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 kūno masei</a:t>
                      </a: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</a:rPr>
                        <a:t>/val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 anchor="ctr"/>
                </a:tc>
              </a:tr>
              <a:tr h="22739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Kūdikiai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0,0 – 0,5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320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2,22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0,5 – 1,0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500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2,31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Vaikai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1-3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13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740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2,37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4-6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950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1,98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7-10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28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1130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1,68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Vyrai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11 – 14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45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1440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1,33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15 -18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66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1760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1,11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19 -24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72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1780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1,03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25 -50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79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1800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0,95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&gt;51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77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1530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0,83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Moterys</a:t>
                      </a:r>
                      <a:endParaRPr lang="lt-LT" sz="1400" dirty="0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11 -14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46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1310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1,19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15 -18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55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1370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1,04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19 -24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58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1350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0,97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25 -50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63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1380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0,91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  <a:tr h="227394"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&gt;51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65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>
                          <a:effectLst/>
                        </a:rPr>
                        <a:t>1280</a:t>
                      </a:r>
                      <a:endParaRPr lang="lt-LT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lt-LT" sz="1400" dirty="0">
                          <a:effectLst/>
                        </a:rPr>
                        <a:t>0,82</a:t>
                      </a:r>
                      <a:endParaRPr lang="lt-LT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686" marR="65686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097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3841496"/>
          </a:xfrm>
        </p:spPr>
        <p:txBody>
          <a:bodyPr>
            <a:normAutofit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Energetinio balanso reikšmė</a:t>
            </a:r>
            <a:endParaRPr lang="lt-LT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5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Balansas</a:t>
            </a:r>
            <a:endParaRPr lang="lt-LT" b="1" dirty="0">
              <a:solidFill>
                <a:srgbClr val="000066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370" y="2414017"/>
            <a:ext cx="6017274" cy="3200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00193" y="3359292"/>
            <a:ext cx="208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b="1" dirty="0" smtClean="0"/>
              <a:t>Išeikvojimas</a:t>
            </a:r>
            <a:endParaRPr lang="lt-LT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5576" y="3359292"/>
            <a:ext cx="1600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b="1" dirty="0" smtClean="0"/>
              <a:t>Suvartojimas</a:t>
            </a:r>
            <a:endParaRPr lang="lt-LT" b="1" dirty="0"/>
          </a:p>
        </p:txBody>
      </p:sp>
    </p:spTree>
    <p:extLst>
      <p:ext uri="{BB962C8B-B14F-4D97-AF65-F5344CB8AC3E}">
        <p14:creationId xmlns:p14="http://schemas.microsoft.com/office/powerpoint/2010/main" val="9739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764704"/>
            <a:ext cx="7024744" cy="792088"/>
          </a:xfrm>
        </p:spPr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Nutūkimo epidemiologija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628800"/>
            <a:ext cx="6777317" cy="4203829"/>
          </a:xfrm>
        </p:spPr>
        <p:txBody>
          <a:bodyPr>
            <a:normAutofit lnSpcReduction="10000"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Socialiniai pokyčiai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Pasaulinės tendencijos ekonominėje raidoje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Modernizacija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Urbanizacija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Prekybos globalizacija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Padidėjusi maisto gamyba turtingo lengvai įsisavinamais angliavandeniais ir sočiaisiais riebalais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Dėl transporto automatizacijos ir pasyvios gyvensenos sumažėjusi fizinė veikla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62508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Balanso Problema</a:t>
            </a:r>
            <a:endParaRPr lang="lt-LT" b="1" dirty="0">
              <a:solidFill>
                <a:srgbClr val="000066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2988" y="2814614"/>
            <a:ext cx="6777037" cy="2527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389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Racionalios mitybos principai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i="1" dirty="0" smtClean="0">
                <a:solidFill>
                  <a:schemeClr val="tx1"/>
                </a:solidFill>
              </a:rPr>
              <a:t>Įvairovė</a:t>
            </a:r>
            <a:endParaRPr lang="ru-RU" i="1" dirty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Nuosaikumas</a:t>
            </a:r>
            <a:endParaRPr lang="ru-RU" i="1" dirty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Reguliarumas</a:t>
            </a:r>
            <a:endParaRPr lang="ru-RU" i="1" dirty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Kūlinariniai įgūdžiai</a:t>
            </a:r>
            <a:endParaRPr lang="ru-RU" i="1" dirty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Eliminavimas</a:t>
            </a:r>
            <a:endParaRPr lang="ru-RU" i="1" dirty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Fizinis aktyvumas</a:t>
            </a:r>
            <a:endParaRPr lang="ru-RU" i="1" dirty="0">
              <a:solidFill>
                <a:schemeClr val="tx1"/>
              </a:solidFill>
            </a:endParaRPr>
          </a:p>
          <a:p>
            <a:endParaRPr lang="ru-RU" dirty="0"/>
          </a:p>
          <a:p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92" y="3068960"/>
            <a:ext cx="3352800" cy="203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642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2060"/>
                </a:solidFill>
              </a:rPr>
              <a:t>PH</a:t>
            </a:r>
            <a:endParaRPr lang="lt-LT" b="1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276872"/>
            <a:ext cx="4135809" cy="3230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16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Lieknėjimo rekomendacijos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lt-LT" i="1" dirty="0" smtClean="0">
                <a:solidFill>
                  <a:schemeClr val="tx1"/>
                </a:solidFill>
              </a:rPr>
              <a:t>Sumažinamas kaloražas</a:t>
            </a:r>
            <a:r>
              <a:rPr lang="ru-RU" i="1" dirty="0" smtClean="0">
                <a:solidFill>
                  <a:schemeClr val="tx1"/>
                </a:solidFill>
              </a:rPr>
              <a:t>  </a:t>
            </a:r>
            <a:r>
              <a:rPr lang="ru-RU" i="1" dirty="0">
                <a:solidFill>
                  <a:schemeClr val="tx1"/>
                </a:solidFill>
              </a:rPr>
              <a:t>15 – 20% </a:t>
            </a:r>
            <a:r>
              <a:rPr lang="lt-LT" i="1" dirty="0" smtClean="0">
                <a:solidFill>
                  <a:schemeClr val="tx1"/>
                </a:solidFill>
              </a:rPr>
              <a:t> paros  energijos poreikio</a:t>
            </a:r>
          </a:p>
          <a:p>
            <a:pPr marL="0" indent="0">
              <a:buNone/>
            </a:pPr>
            <a:r>
              <a:rPr lang="lt-LT" b="1" i="1" dirty="0" smtClean="0">
                <a:solidFill>
                  <a:schemeClr val="tx1"/>
                </a:solidFill>
              </a:rPr>
              <a:t>Maistinių komponentų proporcijos:</a:t>
            </a:r>
            <a:endParaRPr lang="ru-RU" b="1" i="1" dirty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Angliavandeniai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– 50 – 60%</a:t>
            </a:r>
          </a:p>
          <a:p>
            <a:r>
              <a:rPr lang="lt-LT" i="1" dirty="0" smtClean="0">
                <a:solidFill>
                  <a:schemeClr val="tx1"/>
                </a:solidFill>
              </a:rPr>
              <a:t>Baltymai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– 15 – 20% </a:t>
            </a:r>
            <a:r>
              <a:rPr lang="ru-RU" i="1" dirty="0" smtClean="0">
                <a:solidFill>
                  <a:schemeClr val="tx1"/>
                </a:solidFill>
              </a:rPr>
              <a:t>(</a:t>
            </a:r>
            <a:r>
              <a:rPr lang="lt-LT" i="1" dirty="0" smtClean="0">
                <a:solidFill>
                  <a:schemeClr val="tx1"/>
                </a:solidFill>
              </a:rPr>
              <a:t>apie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1,6 </a:t>
            </a:r>
            <a:r>
              <a:rPr lang="lt-LT" i="1" dirty="0" smtClean="0">
                <a:solidFill>
                  <a:schemeClr val="tx1"/>
                </a:solidFill>
              </a:rPr>
              <a:t>g</a:t>
            </a:r>
            <a:r>
              <a:rPr lang="ru-RU" i="1" dirty="0" smtClean="0">
                <a:solidFill>
                  <a:schemeClr val="tx1"/>
                </a:solidFill>
              </a:rPr>
              <a:t>/</a:t>
            </a:r>
            <a:r>
              <a:rPr lang="lt-LT" i="1" dirty="0" smtClean="0">
                <a:solidFill>
                  <a:schemeClr val="tx1"/>
                </a:solidFill>
              </a:rPr>
              <a:t>kg</a:t>
            </a:r>
            <a:r>
              <a:rPr lang="ru-RU" i="1" dirty="0" smtClean="0">
                <a:solidFill>
                  <a:schemeClr val="tx1"/>
                </a:solidFill>
              </a:rPr>
              <a:t>)</a:t>
            </a:r>
            <a:endParaRPr lang="ru-RU" i="1" dirty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Riebalai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ru-RU" i="1" dirty="0">
                <a:solidFill>
                  <a:schemeClr val="tx1"/>
                </a:solidFill>
              </a:rPr>
              <a:t>– 20 – 25% </a:t>
            </a:r>
            <a:endParaRPr lang="lt-LT" i="1" dirty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Vitaminų ir mineralų kompleksas</a:t>
            </a:r>
            <a:endParaRPr lang="ru-RU" i="1" dirty="0">
              <a:solidFill>
                <a:schemeClr val="tx1"/>
              </a:solidFill>
            </a:endParaRPr>
          </a:p>
          <a:p>
            <a:endParaRPr lang="lt-LT" i="1" dirty="0"/>
          </a:p>
        </p:txBody>
      </p:sp>
    </p:spTree>
    <p:extLst>
      <p:ext uri="{BB962C8B-B14F-4D97-AF65-F5344CB8AC3E}">
        <p14:creationId xmlns:p14="http://schemas.microsoft.com/office/powerpoint/2010/main" val="284491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Kūno masės mažinimui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Kieno KMI</a:t>
            </a:r>
            <a:r>
              <a:rPr lang="ru-RU" dirty="0" smtClean="0">
                <a:solidFill>
                  <a:schemeClr val="tx1"/>
                </a:solidFill>
              </a:rPr>
              <a:t> 35 </a:t>
            </a:r>
            <a:r>
              <a:rPr lang="lt-LT" dirty="0" smtClean="0">
                <a:solidFill>
                  <a:schemeClr val="tx1"/>
                </a:solidFill>
              </a:rPr>
              <a:t>kg/</a:t>
            </a:r>
            <a:r>
              <a:rPr lang="lt-LT" dirty="0">
                <a:solidFill>
                  <a:schemeClr val="tx1"/>
                </a:solidFill>
              </a:rPr>
              <a:t>m</a:t>
            </a:r>
            <a:r>
              <a:rPr lang="ru-RU" sz="1600" dirty="0" smtClean="0">
                <a:solidFill>
                  <a:schemeClr val="tx1"/>
                </a:solidFill>
              </a:rPr>
              <a:t>2 - 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 deficitas</a:t>
            </a:r>
          </a:p>
          <a:p>
            <a:pPr marL="68580" indent="0">
              <a:buNone/>
            </a:pPr>
            <a:r>
              <a:rPr lang="lt-LT" dirty="0" smtClean="0">
                <a:solidFill>
                  <a:schemeClr val="tx1"/>
                </a:solidFill>
              </a:rPr>
              <a:t>   </a:t>
            </a:r>
            <a:r>
              <a:rPr lang="ru-RU" dirty="0" smtClean="0">
                <a:solidFill>
                  <a:schemeClr val="tx1"/>
                </a:solidFill>
              </a:rPr>
              <a:t>500 – 1000 </a:t>
            </a:r>
            <a:r>
              <a:rPr lang="lt-LT" dirty="0" smtClean="0">
                <a:solidFill>
                  <a:schemeClr val="tx1"/>
                </a:solidFill>
              </a:rPr>
              <a:t>kcal/parą</a:t>
            </a:r>
            <a:r>
              <a:rPr lang="ru-RU" dirty="0" smtClean="0">
                <a:solidFill>
                  <a:srgbClr val="FF0000"/>
                </a:solidFill>
              </a:rPr>
              <a:t>  </a:t>
            </a:r>
            <a:endParaRPr lang="lt-LT" dirty="0" smtClean="0">
              <a:solidFill>
                <a:srgbClr val="FF0000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teigiamas efektas </a:t>
            </a:r>
            <a:r>
              <a:rPr lang="ru-RU" dirty="0" smtClean="0">
                <a:solidFill>
                  <a:schemeClr val="tx1"/>
                </a:solidFill>
              </a:rPr>
              <a:t>6 </a:t>
            </a:r>
            <a:r>
              <a:rPr lang="lt-LT" dirty="0" smtClean="0">
                <a:solidFill>
                  <a:schemeClr val="tx1"/>
                </a:solidFill>
              </a:rPr>
              <a:t>mėnesių laikotarpyje </a:t>
            </a:r>
            <a:r>
              <a:rPr lang="ru-RU" dirty="0" smtClean="0">
                <a:solidFill>
                  <a:schemeClr val="tx1"/>
                </a:solidFill>
              </a:rPr>
              <a:t>(0,45 – 0,9</a:t>
            </a:r>
            <a:r>
              <a:rPr lang="lt-LT" dirty="0" smtClean="0">
                <a:solidFill>
                  <a:schemeClr val="tx1"/>
                </a:solidFill>
              </a:rPr>
              <a:t>kg/sav</a:t>
            </a:r>
            <a:r>
              <a:rPr lang="ru-RU" dirty="0" smtClean="0">
                <a:solidFill>
                  <a:schemeClr val="tx1"/>
                </a:solidFill>
              </a:rPr>
              <a:t>) </a:t>
            </a:r>
            <a:r>
              <a:rPr lang="lt-LT" dirty="0" smtClean="0">
                <a:solidFill>
                  <a:schemeClr val="tx1"/>
                </a:solidFill>
              </a:rPr>
              <a:t> vidutiniškai sumažinus kūno masę </a:t>
            </a:r>
            <a:r>
              <a:rPr lang="ru-RU" dirty="0" smtClean="0">
                <a:solidFill>
                  <a:schemeClr val="tx1"/>
                </a:solidFill>
              </a:rPr>
              <a:t>8% (5 – 15%) </a:t>
            </a:r>
            <a:r>
              <a:rPr lang="lt-LT" dirty="0" smtClean="0">
                <a:solidFill>
                  <a:schemeClr val="tx1"/>
                </a:solidFill>
              </a:rPr>
              <a:t> 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teigiamas efektas sveikatai jaučiasi  ir kūno masę sumažinus </a:t>
            </a:r>
            <a:r>
              <a:rPr lang="ru-RU" dirty="0" smtClean="0">
                <a:solidFill>
                  <a:schemeClr val="tx1"/>
                </a:solidFill>
              </a:rPr>
              <a:t>5%</a:t>
            </a:r>
            <a:endParaRPr lang="lt-LT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03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Kūno masės mažinimui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lt-LT" i="1" dirty="0" smtClean="0">
                <a:solidFill>
                  <a:schemeClr val="tx1"/>
                </a:solidFill>
              </a:rPr>
              <a:t>Žmonėms, kūrių KMI </a:t>
            </a:r>
            <a:r>
              <a:rPr lang="ru-RU" i="1" dirty="0" smtClean="0">
                <a:solidFill>
                  <a:schemeClr val="tx1"/>
                </a:solidFill>
              </a:rPr>
              <a:t> 25 – 35</a:t>
            </a:r>
            <a:r>
              <a:rPr lang="lt-LT" i="1" dirty="0" smtClean="0">
                <a:solidFill>
                  <a:schemeClr val="tx1"/>
                </a:solidFill>
              </a:rPr>
              <a:t>kg/m</a:t>
            </a:r>
            <a:r>
              <a:rPr lang="ru-RU" i="1" dirty="0" smtClean="0">
                <a:solidFill>
                  <a:schemeClr val="tx1"/>
                </a:solidFill>
              </a:rPr>
              <a:t>2 </a:t>
            </a:r>
            <a:r>
              <a:rPr lang="lt-LT" i="1" dirty="0" smtClean="0">
                <a:solidFill>
                  <a:schemeClr val="tx1"/>
                </a:solidFill>
              </a:rPr>
              <a:t> teigiamas efektas jaučiamas sumažinus</a:t>
            </a:r>
            <a:r>
              <a:rPr lang="ru-RU" i="1" dirty="0" smtClean="0">
                <a:solidFill>
                  <a:schemeClr val="tx1"/>
                </a:solidFill>
              </a:rPr>
              <a:t>   300–500 </a:t>
            </a:r>
            <a:r>
              <a:rPr lang="lt-LT" i="1" dirty="0" smtClean="0">
                <a:solidFill>
                  <a:schemeClr val="tx1"/>
                </a:solidFill>
              </a:rPr>
              <a:t>Kcal/parą</a:t>
            </a:r>
            <a:r>
              <a:rPr lang="lt-LT" i="1" dirty="0">
                <a:solidFill>
                  <a:schemeClr val="tx1"/>
                </a:solidFill>
              </a:rPr>
              <a:t>,</a:t>
            </a:r>
            <a:r>
              <a:rPr lang="lt-LT" i="1" dirty="0" smtClean="0">
                <a:solidFill>
                  <a:schemeClr val="tx1"/>
                </a:solidFill>
              </a:rPr>
              <a:t> kūno masę sumažinus</a:t>
            </a:r>
            <a:r>
              <a:rPr lang="ru-RU" i="1" dirty="0" smtClean="0">
                <a:solidFill>
                  <a:schemeClr val="tx1"/>
                </a:solidFill>
              </a:rPr>
              <a:t> 0,3 – 0,5 </a:t>
            </a:r>
            <a:r>
              <a:rPr lang="lt-LT" i="1" dirty="0" smtClean="0">
                <a:solidFill>
                  <a:schemeClr val="tx1"/>
                </a:solidFill>
              </a:rPr>
              <a:t>kg/savaitę</a:t>
            </a:r>
            <a:endParaRPr lang="lt-LT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027664"/>
            <a:ext cx="7920880" cy="673144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000066"/>
                </a:solidFill>
              </a:rPr>
              <a:t>Kūno masės mažinimas</a:t>
            </a:r>
            <a:r>
              <a:rPr lang="en-US" b="1" dirty="0" smtClean="0">
                <a:solidFill>
                  <a:srgbClr val="000066"/>
                </a:solidFill>
              </a:rPr>
              <a:t> </a:t>
            </a:r>
            <a:r>
              <a:rPr lang="lt-LT" b="1" dirty="0" smtClean="0">
                <a:solidFill>
                  <a:srgbClr val="000066"/>
                </a:solidFill>
              </a:rPr>
              <a:t>-  vaikai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1844824"/>
            <a:ext cx="7704856" cy="4320480"/>
          </a:xfrm>
        </p:spPr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Dėl aktyvaus augimo ir organizmo vystymosi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rekomenduojama sumažinti kalorijų ne daugiau kaip 300 – 500kcal/parą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Riebalai – iki 25</a:t>
            </a:r>
            <a:r>
              <a:rPr lang="en-US" dirty="0" smtClean="0">
                <a:solidFill>
                  <a:schemeClr val="tx1"/>
                </a:solidFill>
              </a:rPr>
              <a:t>%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Sveikas maitinimas, žemo GI produktai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Ribojami saldumynai, saldūs gėrimai, įvairūs angliavandenių – riebalų produktai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Daugiau valgyti daržovių ir vaisių, rekomenduojamas didesnis fizinis aktyvumas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14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730250"/>
            <a:ext cx="5907087" cy="540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17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88" y="688975"/>
            <a:ext cx="738822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7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08912" cy="1224136"/>
          </a:xfrm>
        </p:spPr>
        <p:txBody>
          <a:bodyPr>
            <a:noAutofit/>
          </a:bodyPr>
          <a:lstStyle/>
          <a:p>
            <a:r>
              <a:rPr lang="lt-LT" sz="3600" b="1" dirty="0" smtClean="0">
                <a:solidFill>
                  <a:srgbClr val="000066"/>
                </a:solidFill>
              </a:rPr>
              <a:t>Žmonių virš 65 metų kūno masės mažinimas</a:t>
            </a:r>
            <a:endParaRPr lang="lt-LT" sz="3600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500 – 700kcal deficitas per parą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Baltymas 1g/kg aukštos biologinės vertės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1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0"/>
            <a:ext cx="7600690" cy="1838008"/>
          </a:xfrm>
        </p:spPr>
        <p:txBody>
          <a:bodyPr>
            <a:normAutofit/>
          </a:bodyPr>
          <a:lstStyle/>
          <a:p>
            <a:r>
              <a:rPr lang="lt-LT" sz="2800" b="1" dirty="0" smtClean="0">
                <a:solidFill>
                  <a:srgbClr val="000066"/>
                </a:solidFill>
              </a:rPr>
              <a:t>40</a:t>
            </a:r>
            <a:r>
              <a:rPr lang="en-US" sz="2800" b="1" dirty="0" smtClean="0">
                <a:solidFill>
                  <a:srgbClr val="000066"/>
                </a:solidFill>
              </a:rPr>
              <a:t>% </a:t>
            </a:r>
            <a:r>
              <a:rPr lang="lt-LT" sz="2800" b="1" dirty="0" smtClean="0">
                <a:solidFill>
                  <a:srgbClr val="000066"/>
                </a:solidFill>
              </a:rPr>
              <a:t>PRIKLAUSO NUO GENETINIŲ VEIKSNIŲ</a:t>
            </a:r>
            <a:endParaRPr lang="lt-LT" sz="2800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844824"/>
            <a:ext cx="6777317" cy="4131821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chemeClr val="tx1"/>
                </a:solidFill>
              </a:rPr>
              <a:t>Nutukimas susijęs su daugiau nei 250 genų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Pagrindinės medžiagų apykaitos lygis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Те</a:t>
            </a:r>
            <a:r>
              <a:rPr lang="lt-LT" dirty="0" smtClean="0">
                <a:solidFill>
                  <a:schemeClr val="tx1"/>
                </a:solidFill>
              </a:rPr>
              <a:t>rmogenezė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Adipocitai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Svarbių lipido ir angliavandenių sistemoms pagrindinių enzimų aktivizacija</a:t>
            </a:r>
          </a:p>
        </p:txBody>
      </p:sp>
    </p:spTree>
    <p:extLst>
      <p:ext uri="{BB962C8B-B14F-4D97-AF65-F5344CB8AC3E}">
        <p14:creationId xmlns:p14="http://schemas.microsoft.com/office/powerpoint/2010/main" val="395588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290539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solidFill>
                  <a:srgbClr val="000066"/>
                </a:solidFill>
              </a:rPr>
              <a:t>4 </a:t>
            </a:r>
            <a:r>
              <a:rPr lang="lt-LT" b="1" i="1" dirty="0" smtClean="0">
                <a:solidFill>
                  <a:srgbClr val="000066"/>
                </a:solidFill>
              </a:rPr>
              <a:t>Produktų tipai svorio mažinimo dietoje</a:t>
            </a:r>
            <a:r>
              <a:rPr lang="ru-RU" b="1" i="1" dirty="0" smtClean="0">
                <a:solidFill>
                  <a:srgbClr val="000066"/>
                </a:solidFill>
              </a:rPr>
              <a:t> </a:t>
            </a:r>
            <a:endParaRPr lang="lt-LT" b="1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34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7848872" cy="11521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66"/>
                </a:solidFill>
              </a:rPr>
              <a:t>1. </a:t>
            </a:r>
            <a:r>
              <a:rPr lang="lt-LT" b="1" i="1" dirty="0" smtClean="0">
                <a:solidFill>
                  <a:srgbClr val="000066"/>
                </a:solidFill>
              </a:rPr>
              <a:t>Produktai, kurie racione turi būti kiekvieną dieną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Liesa mėsa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Neriebus baltas sūris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4 – 6 </a:t>
            </a:r>
            <a:r>
              <a:rPr lang="lt-LT" dirty="0" smtClean="0">
                <a:solidFill>
                  <a:schemeClr val="tx1"/>
                </a:solidFill>
              </a:rPr>
              <a:t>stiklinės nesaldžių ir nekaloringų gėrimų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lt-LT" dirty="0" smtClean="0">
                <a:solidFill>
                  <a:schemeClr val="tx1"/>
                </a:solidFill>
              </a:rPr>
              <a:t>mineralinis vanduo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arbata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vaisinės ir žolelių arbatos)</a:t>
            </a:r>
            <a:endParaRPr lang="ru-RU" dirty="0" smtClean="0">
              <a:solidFill>
                <a:schemeClr val="tx1"/>
              </a:solidFill>
            </a:endParaRPr>
          </a:p>
          <a:p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136904" cy="1512167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rgbClr val="000066"/>
                </a:solidFill>
              </a:rPr>
              <a:t>2. </a:t>
            </a:r>
            <a:r>
              <a:rPr lang="lt-LT" sz="3200" b="1" i="1" dirty="0" smtClean="0">
                <a:solidFill>
                  <a:srgbClr val="000066"/>
                </a:solidFill>
              </a:rPr>
              <a:t>Produktai, kuriuos galima valgyti kiek norime, juose mažiau nei 6</a:t>
            </a:r>
            <a:r>
              <a:rPr lang="en-US" sz="3200" b="1" i="1" dirty="0" smtClean="0">
                <a:solidFill>
                  <a:srgbClr val="000066"/>
                </a:solidFill>
              </a:rPr>
              <a:t>% </a:t>
            </a:r>
            <a:r>
              <a:rPr lang="pl-PL" sz="3200" b="1" i="1" dirty="0" smtClean="0">
                <a:solidFill>
                  <a:srgbClr val="000066"/>
                </a:solidFill>
              </a:rPr>
              <a:t>angliavandeni</a:t>
            </a:r>
            <a:r>
              <a:rPr lang="lt-LT" sz="3200" b="1" i="1" dirty="0">
                <a:solidFill>
                  <a:srgbClr val="000066"/>
                </a:solidFill>
              </a:rPr>
              <a:t>ų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564904"/>
            <a:ext cx="8136904" cy="3672408"/>
          </a:xfrm>
        </p:spPr>
        <p:txBody>
          <a:bodyPr>
            <a:normAutofit/>
          </a:bodyPr>
          <a:lstStyle/>
          <a:p>
            <a:pPr algn="just"/>
            <a:r>
              <a:rPr lang="lt-LT" i="1" dirty="0" smtClean="0">
                <a:solidFill>
                  <a:schemeClr val="tx1"/>
                </a:solidFill>
              </a:rPr>
              <a:t>Pasižymi didele apimtimi, sudėtyje yra daug vandens, vitaminų ir mineralų, be riebalų arba mažai riebalų:cikorija, agurkas, rabarbarai, ridikai, salotos, svogūnų laiškai, špinatai, burokėlių lapai, svogūnas, agurotis, žiediniai kopūstai, kaliaropė, paprika, pomidorai, rugštynės, brokoliai, daržovių sultys be cukraus, liesas pienas ir pasukos</a:t>
            </a:r>
          </a:p>
        </p:txBody>
      </p:sp>
    </p:spTree>
    <p:extLst>
      <p:ext uri="{BB962C8B-B14F-4D97-AF65-F5344CB8AC3E}">
        <p14:creationId xmlns:p14="http://schemas.microsoft.com/office/powerpoint/2010/main" val="411855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7776864" cy="1584176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66"/>
                </a:solidFill>
              </a:rPr>
              <a:t>3. </a:t>
            </a:r>
            <a:r>
              <a:rPr lang="lt-LT" b="1" i="1" dirty="0" smtClean="0">
                <a:solidFill>
                  <a:srgbClr val="000066"/>
                </a:solidFill>
              </a:rPr>
              <a:t>Produktai vartojami nuosaikiai nuo 6- 12</a:t>
            </a:r>
            <a:r>
              <a:rPr lang="en-US" b="1" i="1" dirty="0" smtClean="0">
                <a:solidFill>
                  <a:srgbClr val="000066"/>
                </a:solidFill>
              </a:rPr>
              <a:t>% </a:t>
            </a:r>
            <a:r>
              <a:rPr lang="lt-LT" b="1" i="1" dirty="0" smtClean="0">
                <a:solidFill>
                  <a:srgbClr val="000066"/>
                </a:solidFill>
              </a:rPr>
              <a:t>angliavandenių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2276872"/>
            <a:ext cx="8136904" cy="3803253"/>
          </a:xfrm>
        </p:spPr>
        <p:txBody>
          <a:bodyPr/>
          <a:lstStyle/>
          <a:p>
            <a:pPr algn="just"/>
            <a:r>
              <a:rPr lang="lt-LT" i="1" dirty="0" smtClean="0">
                <a:solidFill>
                  <a:schemeClr val="tx1"/>
                </a:solidFill>
              </a:rPr>
              <a:t>Liesas pienas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natūralus jogurtas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kefyras</a:t>
            </a:r>
            <a:endParaRPr lang="ru-RU" i="1" dirty="0" smtClean="0">
              <a:solidFill>
                <a:schemeClr val="tx1"/>
              </a:solidFill>
            </a:endParaRPr>
          </a:p>
          <a:p>
            <a:pPr algn="just"/>
            <a:r>
              <a:rPr lang="lt-LT" i="1" dirty="0" smtClean="0">
                <a:solidFill>
                  <a:schemeClr val="tx1"/>
                </a:solidFill>
              </a:rPr>
              <a:t>Daržovės: briuselio kopūstai, griežtis, burokėliai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melionas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morkos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porai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ropė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petražolių šaknis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salieras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</a:p>
          <a:p>
            <a:pPr algn="just"/>
            <a:r>
              <a:rPr lang="lt-LT" i="1" dirty="0" smtClean="0">
                <a:solidFill>
                  <a:schemeClr val="tx1"/>
                </a:solidFill>
              </a:rPr>
              <a:t>Vaisiai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šviežios vaisių sultys</a:t>
            </a:r>
            <a:endParaRPr lang="lt-LT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28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1152128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66"/>
                </a:solidFill>
              </a:rPr>
              <a:t>4.</a:t>
            </a:r>
            <a:r>
              <a:rPr lang="lt-LT" b="1" i="1" dirty="0" smtClean="0">
                <a:solidFill>
                  <a:srgbClr val="000066"/>
                </a:solidFill>
              </a:rPr>
              <a:t>Kaloringi produktai daug angliavandenių ir riebalų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988840"/>
            <a:ext cx="7776864" cy="4248472"/>
          </a:xfrm>
        </p:spPr>
        <p:txBody>
          <a:bodyPr>
            <a:normAutofit lnSpcReduction="10000"/>
          </a:bodyPr>
          <a:lstStyle/>
          <a:p>
            <a:r>
              <a:rPr lang="lt-LT" i="1" dirty="0" smtClean="0">
                <a:solidFill>
                  <a:schemeClr val="tx1"/>
                </a:solidFill>
              </a:rPr>
              <a:t>Ribojame arba pašaliname iš raciono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ru-RU" i="1" dirty="0" smtClean="0">
                <a:solidFill>
                  <a:schemeClr val="tx1"/>
                </a:solidFill>
              </a:rPr>
              <a:t>М</a:t>
            </a:r>
            <a:r>
              <a:rPr lang="lt-LT" i="1" dirty="0" smtClean="0">
                <a:solidFill>
                  <a:schemeClr val="tx1"/>
                </a:solidFill>
              </a:rPr>
              <a:t>iltinius: pyragai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padažai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picos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Smulkios ir pervirtos kruopos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balti ryžiai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pervirti makaronai</a:t>
            </a:r>
            <a:r>
              <a:rPr lang="ru-RU" i="1" dirty="0" smtClean="0">
                <a:solidFill>
                  <a:schemeClr val="tx1"/>
                </a:solidFill>
              </a:rPr>
              <a:t>, с</a:t>
            </a:r>
            <a:r>
              <a:rPr lang="lt-LT" i="1" dirty="0" smtClean="0">
                <a:solidFill>
                  <a:schemeClr val="tx1"/>
                </a:solidFill>
              </a:rPr>
              <a:t>ukrus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lt-LT" i="1" dirty="0" smtClean="0">
                <a:solidFill>
                  <a:schemeClr val="tx1"/>
                </a:solidFill>
              </a:rPr>
              <a:t>ir cukraus gaminiai: saldumynai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džemai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medus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Baltas riebus sūris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duona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riebi mėsa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brandinti sūriai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Cukatai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vynuogės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keptos bulvės</a:t>
            </a:r>
            <a:endParaRPr lang="ru-RU" i="1" dirty="0" smtClean="0">
              <a:solidFill>
                <a:schemeClr val="tx1"/>
              </a:solidFill>
            </a:endParaRPr>
          </a:p>
          <a:p>
            <a:r>
              <a:rPr lang="lt-LT" i="1" dirty="0" smtClean="0">
                <a:solidFill>
                  <a:schemeClr val="tx1"/>
                </a:solidFill>
              </a:rPr>
              <a:t>Riebalai:</a:t>
            </a:r>
            <a:r>
              <a:rPr lang="ru-RU" i="1" dirty="0" smtClean="0">
                <a:solidFill>
                  <a:schemeClr val="tx1"/>
                </a:solidFill>
              </a:rPr>
              <a:t> </a:t>
            </a:r>
            <a:r>
              <a:rPr lang="lt-LT" i="1" dirty="0" smtClean="0">
                <a:solidFill>
                  <a:schemeClr val="tx1"/>
                </a:solidFill>
              </a:rPr>
              <a:t>margarinas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sviestas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lašiniai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majonezas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riebus pienas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saldūs gėrimai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pieniški desertai</a:t>
            </a:r>
            <a:r>
              <a:rPr lang="ru-RU" i="1" dirty="0" smtClean="0">
                <a:solidFill>
                  <a:schemeClr val="tx1"/>
                </a:solidFill>
              </a:rPr>
              <a:t>, </a:t>
            </a:r>
            <a:r>
              <a:rPr lang="lt-LT" i="1" dirty="0" smtClean="0">
                <a:solidFill>
                  <a:schemeClr val="tx1"/>
                </a:solidFill>
              </a:rPr>
              <a:t>ledai</a:t>
            </a:r>
            <a:endParaRPr lang="ru-RU" i="1" dirty="0" smtClean="0">
              <a:solidFill>
                <a:schemeClr val="tx1"/>
              </a:solidFill>
            </a:endParaRP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69354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Kūno masės mažinimui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Pilno grūdo produktai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Kuo mažiau apdoroti termiškai ir mechaniškai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Žemo GI šviežios daržovės ir vaisiai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5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Kūno masės mažinimui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25 – 30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r>
              <a:rPr lang="lt-LT" dirty="0" smtClean="0">
                <a:solidFill>
                  <a:schemeClr val="tx1"/>
                </a:solidFill>
              </a:rPr>
              <a:t>/ parai</a:t>
            </a:r>
            <a:r>
              <a:rPr lang="ru-RU" dirty="0" smtClean="0">
                <a:solidFill>
                  <a:schemeClr val="tx1"/>
                </a:solidFill>
              </a:rPr>
              <a:t> 25% </a:t>
            </a:r>
            <a:r>
              <a:rPr lang="lt-LT" dirty="0" smtClean="0">
                <a:solidFill>
                  <a:schemeClr val="tx1"/>
                </a:solidFill>
              </a:rPr>
              <a:t>viso kiekio skaidulos tirpios vandenyje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Skaidulų sudėtinės dalys išbrinksta ir pagerina skrandžio išsituštinimą taip ilgiau išlaiko sotumo jausmą</a:t>
            </a:r>
            <a:endParaRPr lang="lt-LT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Avižų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miežių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produktai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Ankštiniai augalai ne tik maistinių skaidulų šaltinis, bet ir aukštos biologinės vertės augalinis baltymų šaltinis, turtingi nesočiosiomis riebiosiomis rūgštimis ir fitoestrogenais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02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7456674" cy="936104"/>
          </a:xfrm>
        </p:spPr>
        <p:txBody>
          <a:bodyPr>
            <a:normAutofit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Rekomenduojami produktai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576" y="2276872"/>
            <a:ext cx="7065233" cy="3555757"/>
          </a:xfrm>
        </p:spPr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Jeigu nėra virškinimo problemų, ankštinius augalus galima valgyti 1 – 2 kartus per savaitę (kaip produktą pakeičiantį mėsą)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Pilno grūdo duona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Grubaus malimo miltai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Rudieji ryžiai arba plikyti ryžiai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Šviežios arba mažai termiškai apdorotos daržovės ir vaisiai</a:t>
            </a:r>
            <a:endParaRPr lang="ru-RU" dirty="0">
              <a:solidFill>
                <a:schemeClr val="tx1"/>
              </a:solidFill>
            </a:endParaRPr>
          </a:p>
          <a:p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5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836712"/>
            <a:ext cx="7024744" cy="1143000"/>
          </a:xfrm>
        </p:spPr>
        <p:txBody>
          <a:bodyPr>
            <a:normAutofit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Planuojant dietą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132856"/>
            <a:ext cx="6777317" cy="3960440"/>
          </a:xfrm>
        </p:spPr>
        <p:txBody>
          <a:bodyPr>
            <a:normAutofit/>
          </a:bodyPr>
          <a:lstStyle/>
          <a:p>
            <a:r>
              <a:rPr lang="lt-LT" b="1" dirty="0" smtClean="0">
                <a:solidFill>
                  <a:schemeClr val="tx1"/>
                </a:solidFill>
              </a:rPr>
              <a:t>Atsisakome  tų produktų, kur yra paslėpti riebalai: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Fermentiniai sūriai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Riebūs balti sūriai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Paštetai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Subproduktai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М</a:t>
            </a:r>
            <a:r>
              <a:rPr lang="lt-LT" dirty="0" smtClean="0">
                <a:solidFill>
                  <a:schemeClr val="tx1"/>
                </a:solidFill>
              </a:rPr>
              <a:t>ėsos gaminiai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Greitas maistas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Bulvių traškučiai</a:t>
            </a:r>
          </a:p>
          <a:p>
            <a:endParaRPr lang="ru-RU" dirty="0" smtClean="0"/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730422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Rekomenduojami produktai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Augalinės kilmės riebalai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Alyvuogių aliejus, linų sėmenų aliejus, graikinių riešutų aliejus, rapsų aliejus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Žuvų taukai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09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>
                <a:solidFill>
                  <a:srgbClr val="000066"/>
                </a:solidFill>
              </a:rPr>
              <a:t>Genetiniai veiksniai</a:t>
            </a:r>
            <a:endParaRPr lang="lt-LT" b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Sulėtėjusi medžiagų apykaita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Genų, atsakingų už energijos reguliaciją mutacijos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Neuroninių grandinių disbalansas pagumburyje susijusių su alkio ir sotumo jausmo kontrole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1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043490" y="764704"/>
            <a:ext cx="7024744" cy="792088"/>
          </a:xfrm>
        </p:spPr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Cholesterolis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43608" y="2276872"/>
            <a:ext cx="6777317" cy="3508977"/>
          </a:xfrm>
        </p:spPr>
        <p:txBody>
          <a:bodyPr>
            <a:normAutofit fontScale="85000" lnSpcReduction="10000"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Rekomenduojama norma</a:t>
            </a:r>
            <a:r>
              <a:rPr lang="ru-RU" dirty="0" smtClean="0">
                <a:solidFill>
                  <a:schemeClr val="tx1"/>
                </a:solidFill>
              </a:rPr>
              <a:t>–  300</a:t>
            </a:r>
            <a:r>
              <a:rPr lang="lt-LT" dirty="0" smtClean="0">
                <a:solidFill>
                  <a:schemeClr val="tx1"/>
                </a:solidFill>
              </a:rPr>
              <a:t>mg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per parą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mažinant kūno svorį</a:t>
            </a:r>
            <a:r>
              <a:rPr lang="lt-LT" dirty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ne daugiau</a:t>
            </a:r>
            <a:r>
              <a:rPr lang="ru-RU" dirty="0" smtClean="0">
                <a:solidFill>
                  <a:schemeClr val="tx1"/>
                </a:solidFill>
              </a:rPr>
              <a:t> 200</a:t>
            </a:r>
            <a:r>
              <a:rPr lang="lt-LT" dirty="0" smtClean="0">
                <a:solidFill>
                  <a:schemeClr val="tx1"/>
                </a:solidFill>
              </a:rPr>
              <a:t>mg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per parą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Šaltiniai</a:t>
            </a:r>
            <a:r>
              <a:rPr lang="ru-RU" dirty="0" smtClean="0">
                <a:solidFill>
                  <a:schemeClr val="tx1"/>
                </a:solidFill>
              </a:rPr>
              <a:t> –</a:t>
            </a:r>
            <a:r>
              <a:rPr lang="lt-LT" dirty="0" smtClean="0">
                <a:solidFill>
                  <a:schemeClr val="tx1"/>
                </a:solidFill>
              </a:rPr>
              <a:t>gyvūninės kilmės riebalai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Sviestas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Riebalai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Kepenys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Fermentiniai sūriai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Kiaušinio trynys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Žmogaus kraujo plazmoje norm</a:t>
            </a:r>
            <a:r>
              <a:rPr lang="ru-RU" dirty="0" smtClean="0">
                <a:solidFill>
                  <a:schemeClr val="tx1"/>
                </a:solidFill>
              </a:rPr>
              <a:t>а </a:t>
            </a:r>
            <a:r>
              <a:rPr lang="lt-LT" dirty="0" smtClean="0">
                <a:solidFill>
                  <a:schemeClr val="tx1"/>
                </a:solidFill>
              </a:rPr>
              <a:t>nuo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3 – 5,2 </a:t>
            </a:r>
            <a:r>
              <a:rPr lang="lt-LT" dirty="0" smtClean="0">
                <a:solidFill>
                  <a:schemeClr val="tx1"/>
                </a:solidFill>
              </a:rPr>
              <a:t>mmol</a:t>
            </a:r>
            <a:r>
              <a:rPr lang="ru-RU" dirty="0" smtClean="0">
                <a:solidFill>
                  <a:schemeClr val="tx1"/>
                </a:solidFill>
              </a:rPr>
              <a:t>/</a:t>
            </a:r>
            <a:r>
              <a:rPr lang="lt-LT" dirty="0" smtClean="0">
                <a:solidFill>
                  <a:schemeClr val="tx1"/>
                </a:solidFill>
              </a:rPr>
              <a:t>l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69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Baltymais turtingi produktai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lt-LT" b="1" dirty="0" smtClean="0">
                <a:solidFill>
                  <a:schemeClr val="tx1"/>
                </a:solidFill>
              </a:rPr>
              <a:t>Augalinės kilmės produktai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Soja, ankštiniai augalai</a:t>
            </a:r>
          </a:p>
          <a:p>
            <a:r>
              <a:rPr lang="lt-LT" b="1" dirty="0" smtClean="0">
                <a:solidFill>
                  <a:schemeClr val="tx1"/>
                </a:solidFill>
              </a:rPr>
              <a:t>Gyvūninės kilmės produktai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Liesa mėsa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Paukštiena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Žuvis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Liesas pienas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Lieso pieno produktai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02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Daržovės ir vaisiai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Svarbu valgyti daug daržovių</a:t>
            </a:r>
            <a:r>
              <a:rPr lang="ru-RU" dirty="0" smtClean="0">
                <a:solidFill>
                  <a:schemeClr val="tx1"/>
                </a:solidFill>
              </a:rPr>
              <a:t>,  </a:t>
            </a:r>
            <a:r>
              <a:rPr lang="lt-LT" dirty="0" smtClean="0">
                <a:solidFill>
                  <a:schemeClr val="tx1"/>
                </a:solidFill>
              </a:rPr>
              <a:t>be riebalų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majonezo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miltų ir cukraus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Daržovės</a:t>
            </a:r>
            <a:r>
              <a:rPr lang="ru-RU" dirty="0" smtClean="0">
                <a:solidFill>
                  <a:schemeClr val="tx1"/>
                </a:solidFill>
              </a:rPr>
              <a:t> – 100 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. 15 – 30 </a:t>
            </a:r>
            <a:r>
              <a:rPr lang="lt-LT" dirty="0" smtClean="0">
                <a:solidFill>
                  <a:schemeClr val="tx1"/>
                </a:solidFill>
              </a:rPr>
              <a:t>kcal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Vaisius nuosaikiai</a:t>
            </a:r>
            <a:r>
              <a:rPr lang="ru-RU" dirty="0" smtClean="0">
                <a:solidFill>
                  <a:schemeClr val="tx1"/>
                </a:solidFill>
              </a:rPr>
              <a:t>  250 – 300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lt-LT" dirty="0">
                <a:solidFill>
                  <a:schemeClr val="tx1"/>
                </a:solidFill>
              </a:rPr>
              <a:t>p</a:t>
            </a:r>
            <a:r>
              <a:rPr lang="lt-LT" dirty="0" smtClean="0">
                <a:solidFill>
                  <a:schemeClr val="tx1"/>
                </a:solidFill>
              </a:rPr>
              <a:t>er dieną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Vaisiai</a:t>
            </a:r>
            <a:r>
              <a:rPr lang="ru-RU" dirty="0" smtClean="0">
                <a:solidFill>
                  <a:schemeClr val="tx1"/>
                </a:solidFill>
              </a:rPr>
              <a:t> – 100 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ru-RU" dirty="0">
                <a:solidFill>
                  <a:schemeClr val="tx1"/>
                </a:solidFill>
              </a:rPr>
              <a:t>40 – 70 </a:t>
            </a:r>
            <a:r>
              <a:rPr lang="lt-LT" dirty="0" smtClean="0">
                <a:solidFill>
                  <a:schemeClr val="tx1"/>
                </a:solidFill>
              </a:rPr>
              <a:t>kcal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Vietoj vaisių sulčių – geriau daržovių sultys arba tiesiog suvalgome vaisių</a:t>
            </a:r>
            <a:endParaRPr lang="ru-RU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56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58645" y="2420889"/>
            <a:ext cx="6637468" cy="1842016"/>
          </a:xfrm>
        </p:spPr>
        <p:txBody>
          <a:bodyPr>
            <a:normAutofit fontScale="90000"/>
          </a:bodyPr>
          <a:lstStyle/>
          <a:p>
            <a:r>
              <a:rPr lang="lt-LT" b="1" dirty="0" smtClean="0">
                <a:solidFill>
                  <a:srgbClr val="7030A0"/>
                </a:solidFill>
              </a:rPr>
              <a:t>Maistinių medžiagų poreikio apskaičiavimo variantai metant svorį</a:t>
            </a:r>
            <a:endParaRPr lang="lt-LT" b="1" dirty="0">
              <a:solidFill>
                <a:srgbClr val="7030A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475656" y="4725144"/>
            <a:ext cx="6637467" cy="1520413"/>
          </a:xfrm>
        </p:spPr>
        <p:txBody>
          <a:bodyPr/>
          <a:lstStyle/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459335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210930"/>
              </p:ext>
            </p:extLst>
          </p:nvPr>
        </p:nvGraphicFramePr>
        <p:xfrm>
          <a:off x="683568" y="1628803"/>
          <a:ext cx="7826540" cy="4320475"/>
        </p:xfrm>
        <a:graphic>
          <a:graphicData uri="http://schemas.openxmlformats.org/drawingml/2006/table">
            <a:tbl>
              <a:tblPr/>
              <a:tblGrid>
                <a:gridCol w="1565157"/>
                <a:gridCol w="271299"/>
                <a:gridCol w="1293858"/>
                <a:gridCol w="1565157"/>
                <a:gridCol w="1565157"/>
                <a:gridCol w="1565912"/>
              </a:tblGrid>
              <a:tr h="384042">
                <a:tc rowSpan="2"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 dirty="0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Treniruočių per sav.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Moterys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4C60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1" strike="noStrike" spc="-1">
                          <a:solidFill>
                            <a:srgbClr val="FFFFFF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Vyrai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38160">
                      <a:solidFill>
                        <a:srgbClr val="FFFFFF"/>
                      </a:solidFill>
                    </a:lnB>
                    <a:solidFill>
                      <a:srgbClr val="94C600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/>
                      <a:r>
                        <a:rPr lang="lt-LT" dirty="0" smtClean="0"/>
                        <a:t>Vyrai</a:t>
                      </a:r>
                      <a:endParaRPr lang="lt-LT" dirty="0"/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lt-LT" dirty="0"/>
                    </a:p>
                  </a:txBody>
                  <a:tcPr/>
                </a:tc>
              </a:tr>
              <a:tr h="960106">
                <a:tc gridSpan="2" v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3 – 4 pradedantieji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A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5 ir daugiau pažengę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A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3 – 4 pradedantieji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AC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5 ir daugiau pažengę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ACC"/>
                    </a:solidFill>
                  </a:tcPr>
                </a:tc>
              </a:tr>
              <a:tr h="384042"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Kalorijos/kg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381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25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35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28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38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</a:tr>
              <a:tr h="384042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Baltymai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A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3840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g/kg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2.2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2.2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2.2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2.2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lt-LT" dirty="0" smtClean="0"/>
                        <a:t>2.2</a:t>
                      </a:r>
                      <a:endParaRPr lang="lt-LT" dirty="0"/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042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Angliavandeniai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A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38404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g/kg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2.5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3.5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3.5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3</a:t>
                      </a:r>
                      <a:r>
                        <a:rPr lang="lt-LT" sz="18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.0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lt-LT" dirty="0" smtClean="0"/>
                        <a:t>4.0</a:t>
                      </a:r>
                      <a:endParaRPr lang="lt-LT" dirty="0"/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4042">
                <a:tc gridSpan="6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 dirty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Riebalai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CEA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>
                    <a:solidFill>
                      <a:srgbClr val="729FCF"/>
                    </a:solidFill>
                  </a:tcPr>
                </a:tc>
              </a:tr>
              <a:tr h="67207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r>
                        <a:rPr lang="lt-LT" sz="1800" b="1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g/kg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~0.7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~1.4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~1,4</a:t>
                      </a:r>
                      <a:endParaRPr lang="lt-LT" sz="1800" b="0" strike="noStrike" spc="-1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lt-LT" sz="1800" b="0" strike="noStrike" spc="-1" dirty="0" smtClean="0">
                          <a:solidFill>
                            <a:srgbClr val="000000"/>
                          </a:solidFill>
                          <a:uFill>
                            <a:solidFill>
                              <a:srgbClr val="FFFFFF"/>
                            </a:solidFill>
                          </a:uFill>
                          <a:latin typeface="Century Schoolbook"/>
                        </a:rPr>
                        <a:t>~0,8</a:t>
                      </a:r>
                      <a:endParaRPr lang="lt-LT" sz="1800" b="0" strike="noStrike" spc="-1" dirty="0">
                        <a:solidFill>
                          <a:srgbClr val="000000"/>
                        </a:solidFill>
                        <a:uFill>
                          <a:solidFill>
                            <a:srgbClr val="FFFFFF"/>
                          </a:solidFill>
                        </a:uFill>
                        <a:latin typeface="Arial"/>
                      </a:endParaRPr>
                    </a:p>
                  </a:txBody>
                  <a:tcPr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EF4E7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r>
                        <a:rPr lang="lt-LT" dirty="0" smtClean="0"/>
                        <a:t>~1.5</a:t>
                      </a:r>
                    </a:p>
                    <a:p>
                      <a:endParaRPr lang="lt-LT" dirty="0"/>
                    </a:p>
                  </a:txBody>
                  <a:tcPr>
                    <a:lnL w="1224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prstClr val="black"/>
                      </a:solidFill>
                      <a:prstDash val="solid"/>
                    </a:lnR>
                    <a:lnT w="12700" cmpd="sng">
                      <a:solidFill>
                        <a:prstClr val="black"/>
                      </a:solidFill>
                      <a:prstDash val="solid"/>
                    </a:lnT>
                    <a:lnB w="12700" cmpd="sng">
                      <a:solidFill>
                        <a:prstClr val="black"/>
                      </a:solidFill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419204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66"/>
                </a:solidFill>
              </a:rPr>
              <a:t>3.</a:t>
            </a:r>
            <a:r>
              <a:rPr lang="lt-LT" b="1" i="1" dirty="0" smtClean="0">
                <a:solidFill>
                  <a:srgbClr val="000066"/>
                </a:solidFill>
              </a:rPr>
              <a:t>Sumažiname kalorijas 15</a:t>
            </a:r>
            <a:r>
              <a:rPr lang="en-US" b="1" i="1" dirty="0" smtClean="0">
                <a:solidFill>
                  <a:srgbClr val="000066"/>
                </a:solidFill>
              </a:rPr>
              <a:t>%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lt-LT" dirty="0" smtClean="0">
                <a:solidFill>
                  <a:schemeClr val="tx1"/>
                </a:solidFill>
              </a:rPr>
              <a:t>Apskaičiuojame angliavandenių poreikį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lt-LT" dirty="0" smtClean="0">
                <a:solidFill>
                  <a:schemeClr val="tx1"/>
                </a:solidFill>
              </a:rPr>
              <a:t>Per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24 </a:t>
            </a:r>
            <a:r>
              <a:rPr lang="lt-LT" dirty="0" smtClean="0">
                <a:solidFill>
                  <a:schemeClr val="tx1"/>
                </a:solidFill>
              </a:rPr>
              <a:t>val.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nedidelio arba vidutinio intensyvumo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treniruotei 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lt-LT" dirty="0" smtClean="0">
                <a:solidFill>
                  <a:schemeClr val="tx1"/>
                </a:solidFill>
              </a:rPr>
              <a:t>angliavandenių poreikis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5 – </a:t>
            </a:r>
            <a:r>
              <a:rPr lang="ru-RU" dirty="0" smtClean="0">
                <a:solidFill>
                  <a:schemeClr val="tx1"/>
                </a:solidFill>
              </a:rPr>
              <a:t>7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/</a:t>
            </a:r>
            <a:r>
              <a:rPr lang="lt-LT" dirty="0" smtClean="0">
                <a:solidFill>
                  <a:schemeClr val="tx1"/>
                </a:solidFill>
              </a:rPr>
              <a:t>kg</a:t>
            </a:r>
            <a:r>
              <a:rPr lang="ru-RU" dirty="0" smtClean="0">
                <a:solidFill>
                  <a:schemeClr val="tx1"/>
                </a:solidFill>
              </a:rPr>
              <a:t>. </a:t>
            </a:r>
            <a:r>
              <a:rPr lang="lt-LT" dirty="0" smtClean="0">
                <a:solidFill>
                  <a:schemeClr val="tx1"/>
                </a:solidFill>
              </a:rPr>
              <a:t>Angliavandeniai sumažinami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15</a:t>
            </a:r>
            <a:r>
              <a:rPr lang="ru-RU" dirty="0" smtClean="0">
                <a:solidFill>
                  <a:schemeClr val="tx1"/>
                </a:solidFill>
              </a:rPr>
              <a:t>%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Moteriai, kuri treniruojasi vidutiniu intensyvumu, angliavandenių poreikis skaičiuojamas sekančiai: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(</a:t>
            </a:r>
            <a:r>
              <a:rPr lang="ru-RU" dirty="0">
                <a:solidFill>
                  <a:schemeClr val="tx1"/>
                </a:solidFill>
              </a:rPr>
              <a:t>60х5) – (60х7) = 300 – </a:t>
            </a:r>
            <a:r>
              <a:rPr lang="ru-RU" dirty="0" smtClean="0">
                <a:solidFill>
                  <a:schemeClr val="tx1"/>
                </a:solidFill>
              </a:rPr>
              <a:t>420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Gautą rezultatą sumažiname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15%</a:t>
            </a:r>
          </a:p>
          <a:p>
            <a:r>
              <a:rPr lang="ru-RU" dirty="0">
                <a:solidFill>
                  <a:schemeClr val="tx1"/>
                </a:solidFill>
              </a:rPr>
              <a:t>255 – </a:t>
            </a:r>
            <a:r>
              <a:rPr lang="ru-RU" dirty="0" smtClean="0">
                <a:solidFill>
                  <a:schemeClr val="tx1"/>
                </a:solidFill>
              </a:rPr>
              <a:t>357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endParaRPr lang="ru-RU" dirty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05228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7456674" cy="136815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solidFill>
                  <a:srgbClr val="000066"/>
                </a:solidFill>
              </a:rPr>
              <a:t>4.</a:t>
            </a:r>
            <a:r>
              <a:rPr lang="lt-LT" b="1" i="1" dirty="0" smtClean="0">
                <a:solidFill>
                  <a:srgbClr val="000066"/>
                </a:solidFill>
              </a:rPr>
              <a:t>Baltymų poreikis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Ištvermės treniruotei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1.2 – </a:t>
            </a:r>
            <a:r>
              <a:rPr lang="ru-RU" dirty="0" smtClean="0">
                <a:solidFill>
                  <a:schemeClr val="tx1"/>
                </a:solidFill>
              </a:rPr>
              <a:t>1.4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/</a:t>
            </a:r>
            <a:r>
              <a:rPr lang="lt-LT" dirty="0" smtClean="0">
                <a:solidFill>
                  <a:schemeClr val="tx1"/>
                </a:solidFill>
              </a:rPr>
              <a:t>kg</a:t>
            </a:r>
            <a:r>
              <a:rPr lang="ru-RU" dirty="0" smtClean="0">
                <a:solidFill>
                  <a:schemeClr val="tx1"/>
                </a:solidFill>
              </a:rPr>
              <a:t>: 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60 </a:t>
            </a:r>
            <a:r>
              <a:rPr lang="lt-LT" dirty="0" smtClean="0">
                <a:solidFill>
                  <a:schemeClr val="tx1"/>
                </a:solidFill>
              </a:rPr>
              <a:t>kg</a:t>
            </a:r>
            <a:r>
              <a:rPr lang="ru-RU" dirty="0" smtClean="0">
                <a:solidFill>
                  <a:schemeClr val="tx1"/>
                </a:solidFill>
              </a:rPr>
              <a:t>– </a:t>
            </a:r>
            <a:r>
              <a:rPr lang="ru-RU" dirty="0">
                <a:solidFill>
                  <a:schemeClr val="tx1"/>
                </a:solidFill>
              </a:rPr>
              <a:t>72 – </a:t>
            </a:r>
            <a:r>
              <a:rPr lang="ru-RU" dirty="0" smtClean="0">
                <a:solidFill>
                  <a:schemeClr val="tx1"/>
                </a:solidFill>
              </a:rPr>
              <a:t>84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Jėgos treniruotei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1.4 – 1.7 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r>
              <a:rPr lang="ru-RU" dirty="0" smtClean="0">
                <a:solidFill>
                  <a:schemeClr val="tx1"/>
                </a:solidFill>
              </a:rPr>
              <a:t>/</a:t>
            </a:r>
            <a:r>
              <a:rPr lang="lt-LT" dirty="0" smtClean="0">
                <a:solidFill>
                  <a:schemeClr val="tx1"/>
                </a:solidFill>
              </a:rPr>
              <a:t>kg</a:t>
            </a:r>
            <a:r>
              <a:rPr lang="ru-RU" dirty="0" smtClean="0">
                <a:solidFill>
                  <a:schemeClr val="tx1"/>
                </a:solidFill>
              </a:rPr>
              <a:t>:</a:t>
            </a:r>
            <a:endParaRPr lang="lt-LT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60kg - </a:t>
            </a:r>
            <a:r>
              <a:rPr lang="ru-RU" dirty="0" smtClean="0">
                <a:solidFill>
                  <a:schemeClr val="tx1"/>
                </a:solidFill>
              </a:rPr>
              <a:t>84 </a:t>
            </a:r>
            <a:r>
              <a:rPr lang="ru-RU" dirty="0">
                <a:solidFill>
                  <a:schemeClr val="tx1"/>
                </a:solidFill>
              </a:rPr>
              <a:t>– </a:t>
            </a:r>
            <a:r>
              <a:rPr lang="ru-RU" dirty="0" smtClean="0">
                <a:solidFill>
                  <a:schemeClr val="tx1"/>
                </a:solidFill>
              </a:rPr>
              <a:t>102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endParaRPr lang="ru-RU" dirty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13122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000066"/>
                </a:solidFill>
              </a:rPr>
              <a:t>5.</a:t>
            </a:r>
            <a:r>
              <a:rPr lang="lt-LT" b="1" i="1" dirty="0" smtClean="0">
                <a:solidFill>
                  <a:srgbClr val="000066"/>
                </a:solidFill>
              </a:rPr>
              <a:t>Skaičiuojame riebalų poreikį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solidFill>
                  <a:schemeClr val="tx1"/>
                </a:solidFill>
              </a:rPr>
              <a:t>Riebalai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20 – 25% 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Pvz</a:t>
            </a:r>
            <a:r>
              <a:rPr lang="ru-RU" dirty="0" smtClean="0">
                <a:solidFill>
                  <a:schemeClr val="tx1"/>
                </a:solidFill>
              </a:rPr>
              <a:t>, </a:t>
            </a:r>
            <a:r>
              <a:rPr lang="lt-LT" dirty="0" smtClean="0">
                <a:solidFill>
                  <a:schemeClr val="tx1"/>
                </a:solidFill>
              </a:rPr>
              <a:t>Sportininkė turi gauti</a:t>
            </a:r>
            <a:r>
              <a:rPr lang="ru-RU" dirty="0" smtClean="0">
                <a:solidFill>
                  <a:schemeClr val="tx1"/>
                </a:solidFill>
              </a:rPr>
              <a:t> 1788 </a:t>
            </a:r>
            <a:r>
              <a:rPr lang="lt-LT" dirty="0" smtClean="0">
                <a:solidFill>
                  <a:schemeClr val="tx1"/>
                </a:solidFill>
              </a:rPr>
              <a:t>kcal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(1788х20%)/9 = </a:t>
            </a:r>
            <a:r>
              <a:rPr lang="ru-RU" dirty="0" smtClean="0">
                <a:solidFill>
                  <a:schemeClr val="tx1"/>
                </a:solidFill>
              </a:rPr>
              <a:t>40</a:t>
            </a:r>
            <a:r>
              <a:rPr lang="lt-LT" dirty="0" smtClean="0">
                <a:solidFill>
                  <a:schemeClr val="tx1"/>
                </a:solidFill>
              </a:rPr>
              <a:t>g</a:t>
            </a:r>
            <a:endParaRPr lang="ru-RU" dirty="0">
              <a:solidFill>
                <a:schemeClr val="tx1"/>
              </a:solidFill>
            </a:endParaRPr>
          </a:p>
          <a:p>
            <a:r>
              <a:rPr lang="ru-RU" dirty="0">
                <a:solidFill>
                  <a:schemeClr val="tx1"/>
                </a:solidFill>
              </a:rPr>
              <a:t>(1788х25</a:t>
            </a:r>
            <a:r>
              <a:rPr lang="ru-RU" dirty="0" smtClean="0">
                <a:solidFill>
                  <a:schemeClr val="tx1"/>
                </a:solidFill>
              </a:rPr>
              <a:t>%)</a:t>
            </a:r>
            <a:endParaRPr lang="lt-LT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Riebalų poreikis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lt-LT" dirty="0" smtClean="0">
                <a:solidFill>
                  <a:schemeClr val="tx1"/>
                </a:solidFill>
              </a:rPr>
              <a:t>per </a:t>
            </a:r>
            <a:r>
              <a:rPr lang="lt-LT" dirty="0">
                <a:solidFill>
                  <a:schemeClr val="tx1"/>
                </a:solidFill>
              </a:rPr>
              <a:t>dieną 40 – 50g 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27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8680"/>
            <a:ext cx="7528800" cy="1152128"/>
          </a:xfrm>
        </p:spPr>
        <p:txBody>
          <a:bodyPr/>
          <a:lstStyle/>
          <a:p>
            <a:r>
              <a:rPr lang="lt-LT" b="1" i="1" dirty="0" smtClean="0">
                <a:solidFill>
                  <a:srgbClr val="000066"/>
                </a:solidFill>
              </a:rPr>
              <a:t>Valgymo režimas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2132856"/>
            <a:ext cx="7848872" cy="3947269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4 – 5 </a:t>
            </a:r>
            <a:r>
              <a:rPr lang="lt-LT" dirty="0" smtClean="0">
                <a:solidFill>
                  <a:schemeClr val="tx1"/>
                </a:solidFill>
              </a:rPr>
              <a:t>maisto daviniai</a:t>
            </a:r>
            <a:r>
              <a:rPr lang="ru-RU" dirty="0" smtClean="0">
                <a:solidFill>
                  <a:schemeClr val="tx1"/>
                </a:solidFill>
              </a:rPr>
              <a:t> (</a:t>
            </a:r>
            <a:r>
              <a:rPr lang="lt-LT" dirty="0">
                <a:solidFill>
                  <a:schemeClr val="tx1"/>
                </a:solidFill>
              </a:rPr>
              <a:t>m</a:t>
            </a:r>
            <a:r>
              <a:rPr lang="lt-LT" dirty="0" smtClean="0">
                <a:solidFill>
                  <a:schemeClr val="tx1"/>
                </a:solidFill>
              </a:rPr>
              <a:t>in. 3 kartai per dieną</a:t>
            </a:r>
            <a:r>
              <a:rPr lang="ru-RU" dirty="0" smtClean="0">
                <a:solidFill>
                  <a:schemeClr val="tx1"/>
                </a:solidFill>
              </a:rPr>
              <a:t>)</a:t>
            </a:r>
          </a:p>
          <a:p>
            <a:r>
              <a:rPr lang="lt-LT" b="1" dirty="0" smtClean="0">
                <a:solidFill>
                  <a:schemeClr val="tx1"/>
                </a:solidFill>
              </a:rPr>
              <a:t>Valgome</a:t>
            </a:r>
            <a:r>
              <a:rPr lang="ru-RU" b="1" dirty="0" smtClean="0">
                <a:solidFill>
                  <a:schemeClr val="tx1"/>
                </a:solidFill>
              </a:rPr>
              <a:t> </a:t>
            </a:r>
            <a:r>
              <a:rPr lang="ru-RU" b="1" dirty="0">
                <a:solidFill>
                  <a:schemeClr val="tx1"/>
                </a:solidFill>
              </a:rPr>
              <a:t>3 </a:t>
            </a:r>
            <a:r>
              <a:rPr lang="lt-LT" b="1" dirty="0" smtClean="0">
                <a:solidFill>
                  <a:schemeClr val="tx1"/>
                </a:solidFill>
              </a:rPr>
              <a:t>kartus per dieną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Pusryčiai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30%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Pietūs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40 – 45%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Vakarienė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25 – 30</a:t>
            </a:r>
            <a:r>
              <a:rPr lang="ru-RU" dirty="0" smtClean="0">
                <a:solidFill>
                  <a:schemeClr val="tx1"/>
                </a:solidFill>
              </a:rPr>
              <a:t>%</a:t>
            </a:r>
          </a:p>
          <a:p>
            <a:endParaRPr lang="ru-RU" dirty="0" smtClean="0">
              <a:solidFill>
                <a:schemeClr val="tx1"/>
              </a:solidFill>
            </a:endParaRPr>
          </a:p>
          <a:p>
            <a:endParaRPr lang="ru-RU" dirty="0">
              <a:solidFill>
                <a:schemeClr val="tx1"/>
              </a:solidFill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84389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b="1" i="1" dirty="0" smtClean="0">
                <a:solidFill>
                  <a:srgbClr val="000066"/>
                </a:solidFill>
              </a:rPr>
              <a:t>Valgymo režimas</a:t>
            </a:r>
            <a:endParaRPr lang="lt-LT" b="1" i="1" dirty="0">
              <a:solidFill>
                <a:srgbClr val="000066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899592" y="2132856"/>
            <a:ext cx="3816424" cy="4176464"/>
          </a:xfrm>
        </p:spPr>
        <p:txBody>
          <a:bodyPr>
            <a:normAutofit/>
          </a:bodyPr>
          <a:lstStyle/>
          <a:p>
            <a:endParaRPr lang="ru-RU" b="1" dirty="0"/>
          </a:p>
          <a:p>
            <a:r>
              <a:rPr lang="lt-LT" b="1" dirty="0" smtClean="0">
                <a:solidFill>
                  <a:schemeClr val="tx1"/>
                </a:solidFill>
              </a:rPr>
              <a:t>Valgome 4 katus </a:t>
            </a:r>
            <a:r>
              <a:rPr lang="ru-RU" b="1" dirty="0" smtClean="0">
                <a:solidFill>
                  <a:schemeClr val="tx1"/>
                </a:solidFill>
              </a:rPr>
              <a:t>: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Pusryčiai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25 - 30</a:t>
            </a:r>
            <a:r>
              <a:rPr lang="ru-RU" dirty="0" smtClean="0">
                <a:solidFill>
                  <a:schemeClr val="tx1"/>
                </a:solidFill>
              </a:rPr>
              <a:t>%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2 pusryčiai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10 – 15% </a:t>
            </a:r>
            <a:endParaRPr lang="lt-LT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Pietūs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35 - 40</a:t>
            </a:r>
            <a:r>
              <a:rPr lang="ru-RU" dirty="0" smtClean="0">
                <a:solidFill>
                  <a:schemeClr val="tx1"/>
                </a:solidFill>
              </a:rPr>
              <a:t>%</a:t>
            </a:r>
          </a:p>
          <a:p>
            <a:r>
              <a:rPr lang="lt-LT" dirty="0" smtClean="0">
                <a:solidFill>
                  <a:schemeClr val="tx1"/>
                </a:solidFill>
              </a:rPr>
              <a:t>Vakarienė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25 - 30 </a:t>
            </a:r>
            <a:r>
              <a:rPr lang="ru-RU" dirty="0" smtClean="0">
                <a:solidFill>
                  <a:schemeClr val="tx1"/>
                </a:solidFill>
              </a:rPr>
              <a:t>%</a:t>
            </a:r>
            <a:endParaRPr lang="lt-LT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4645152" y="2564904"/>
            <a:ext cx="3419856" cy="3816424"/>
          </a:xfrm>
        </p:spPr>
        <p:txBody>
          <a:bodyPr>
            <a:normAutofit lnSpcReduction="10000"/>
          </a:bodyPr>
          <a:lstStyle/>
          <a:p>
            <a:r>
              <a:rPr lang="lt-LT" b="1" dirty="0" smtClean="0">
                <a:solidFill>
                  <a:schemeClr val="tx1"/>
                </a:solidFill>
              </a:rPr>
              <a:t>Valgome 5 kartus per dieną</a:t>
            </a:r>
            <a:endParaRPr lang="ru-RU" b="1" dirty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Pusryčiai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25 – 30%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ru-RU" dirty="0" smtClean="0">
                <a:solidFill>
                  <a:schemeClr val="tx1"/>
                </a:solidFill>
              </a:rPr>
              <a:t>2 </a:t>
            </a:r>
            <a:r>
              <a:rPr lang="lt-LT" dirty="0" smtClean="0">
                <a:solidFill>
                  <a:schemeClr val="tx1"/>
                </a:solidFill>
              </a:rPr>
              <a:t>pusryčiai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5 – 10%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Pietūs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30 – 35%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Pavakariai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5 – 10% </a:t>
            </a:r>
            <a:endParaRPr lang="ru-RU" dirty="0" smtClean="0">
              <a:solidFill>
                <a:schemeClr val="tx1"/>
              </a:solidFill>
            </a:endParaRPr>
          </a:p>
          <a:p>
            <a:r>
              <a:rPr lang="lt-LT" dirty="0" smtClean="0">
                <a:solidFill>
                  <a:schemeClr val="tx1"/>
                </a:solidFill>
              </a:rPr>
              <a:t>Vakarienė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>
                <a:solidFill>
                  <a:schemeClr val="tx1"/>
                </a:solidFill>
              </a:rPr>
              <a:t>– 15 – 20</a:t>
            </a:r>
            <a:r>
              <a:rPr lang="ru-RU" dirty="0" smtClean="0">
                <a:solidFill>
                  <a:schemeClr val="tx1"/>
                </a:solidFill>
              </a:rPr>
              <a:t>%</a:t>
            </a:r>
            <a:endParaRPr lang="lt-LT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9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4494</TotalTime>
  <Words>4717</Words>
  <Application>Microsoft Office PowerPoint</Application>
  <PresentationFormat>On-screen Show (4:3)</PresentationFormat>
  <Paragraphs>801</Paragraphs>
  <Slides>125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125</vt:i4>
      </vt:variant>
    </vt:vector>
  </HeadingPairs>
  <TitlesOfParts>
    <vt:vector size="126" baseType="lpstr">
      <vt:lpstr>Austin</vt:lpstr>
      <vt:lpstr>Viršsvorio ir nutukimo problema</vt:lpstr>
      <vt:lpstr>Kodėl mes valgome?</vt:lpstr>
      <vt:lpstr>Viršsvoris</vt:lpstr>
      <vt:lpstr>Nutukimas</vt:lpstr>
      <vt:lpstr>Pirminis nutukimas</vt:lpstr>
      <vt:lpstr>Antrinis nutukimas</vt:lpstr>
      <vt:lpstr>Nutūkimo epidemiologija</vt:lpstr>
      <vt:lpstr>40% PRIKLAUSO NUO GENETINIŲ VEIKSNIŲ</vt:lpstr>
      <vt:lpstr>Genetiniai veiksniai</vt:lpstr>
      <vt:lpstr>Genetiniai veiksniai</vt:lpstr>
      <vt:lpstr>Biologiniai ir farmakologiniai veiksniai</vt:lpstr>
      <vt:lpstr>Biologiniai ir farmakologiniai veiksniai</vt:lpstr>
      <vt:lpstr>Biologiniai ir farmakologiniai veiksniai</vt:lpstr>
      <vt:lpstr>Biologiniai ir farmakologiniai veiksniai</vt:lpstr>
      <vt:lpstr>Aplinkos veiksniai</vt:lpstr>
      <vt:lpstr>Aplinkos veiksniai</vt:lpstr>
      <vt:lpstr>Maitinimosi klaidos</vt:lpstr>
      <vt:lpstr>Netinkami maitinimosi įpročiai</vt:lpstr>
      <vt:lpstr>PowerPoint Presentation</vt:lpstr>
      <vt:lpstr>Аlkoholis</vt:lpstr>
      <vt:lpstr>Druska kūno masės redukcijos metu</vt:lpstr>
      <vt:lpstr>Tipai</vt:lpstr>
      <vt:lpstr>Riebalų kūne nustatymas</vt:lpstr>
      <vt:lpstr>Taisyklinga kūno masė</vt:lpstr>
      <vt:lpstr>Idealios kūno masės paskaičiavimas Broko metodu</vt:lpstr>
      <vt:lpstr>Idealios kūno masės paskaičiavimas Lorentzo metodu</vt:lpstr>
      <vt:lpstr>Kūno masės kontrolės orientyras</vt:lpstr>
      <vt:lpstr>Kūno masės kontrolės orientyras</vt:lpstr>
      <vt:lpstr>PowerPoint Presentation</vt:lpstr>
      <vt:lpstr>PowerPoint Presentation</vt:lpstr>
      <vt:lpstr>PowerPoint Presentation</vt:lpstr>
      <vt:lpstr>Energijos rezervai organizme</vt:lpstr>
      <vt:lpstr> Glikogenas</vt:lpstr>
      <vt:lpstr>Glikogenas</vt:lpstr>
      <vt:lpstr>Riebalai</vt:lpstr>
      <vt:lpstr>Riebalų % Organizme</vt:lpstr>
      <vt:lpstr>PowerPoint Presentation</vt:lpstr>
      <vt:lpstr>Kai organizme per mažai riebalų</vt:lpstr>
      <vt:lpstr>Riebalų ląstelės - Adipocitai</vt:lpstr>
      <vt:lpstr>Adipocitai </vt:lpstr>
      <vt:lpstr>Viršsvoris – nerimą kelianti būsena, nes per didelis svoris susijęs su rimtom pasekmėm sveikatai</vt:lpstr>
      <vt:lpstr>Sveikatos problemos</vt:lpstr>
      <vt:lpstr>Sveikatos problemos</vt:lpstr>
      <vt:lpstr>Sveikatos problemos</vt:lpstr>
      <vt:lpstr>Pagumburys</vt:lpstr>
      <vt:lpstr>Sveikatos problemos</vt:lpstr>
      <vt:lpstr>Sveikatos problemos</vt:lpstr>
      <vt:lpstr>Sveikatos problemos</vt:lpstr>
      <vt:lpstr>Mechanizmai reguliuojantys mūsų mitybos ypatumus</vt:lpstr>
      <vt:lpstr>PowerPoint Presentation</vt:lpstr>
      <vt:lpstr>Hormonai</vt:lpstr>
      <vt:lpstr>Hormonai</vt:lpstr>
      <vt:lpstr>Sotumo ir alkio hormonai</vt:lpstr>
      <vt:lpstr>Antinksčiai ir stresas</vt:lpstr>
      <vt:lpstr>Kortizolis</vt:lpstr>
      <vt:lpstr>Estrogeno ir progesterono balansas</vt:lpstr>
      <vt:lpstr>Estrogenas</vt:lpstr>
      <vt:lpstr>Progesteronas</vt:lpstr>
      <vt:lpstr>Testosteronas</vt:lpstr>
      <vt:lpstr>Insulinas</vt:lpstr>
      <vt:lpstr>Hormonai</vt:lpstr>
      <vt:lpstr>Tiroksinas</vt:lpstr>
      <vt:lpstr>Тiroksinas</vt:lpstr>
      <vt:lpstr>Tiroksinas</vt:lpstr>
      <vt:lpstr>Serotoninas</vt:lpstr>
      <vt:lpstr>Svorio mažinimui</vt:lpstr>
      <vt:lpstr>Pagrindinės medžiagų apykaitos reikšmė</vt:lpstr>
      <vt:lpstr>Energetinio balanso reikšmė</vt:lpstr>
      <vt:lpstr>Balansas</vt:lpstr>
      <vt:lpstr>Balanso Problema</vt:lpstr>
      <vt:lpstr>Racionalios mitybos principai</vt:lpstr>
      <vt:lpstr>PH</vt:lpstr>
      <vt:lpstr>Lieknėjimo rekomendacijos</vt:lpstr>
      <vt:lpstr>Kūno masės mažinimui</vt:lpstr>
      <vt:lpstr>Kūno masės mažinimui</vt:lpstr>
      <vt:lpstr>Kūno masės mažinimas -  vaikai</vt:lpstr>
      <vt:lpstr>PowerPoint Presentation</vt:lpstr>
      <vt:lpstr>PowerPoint Presentation</vt:lpstr>
      <vt:lpstr>Žmonių virš 65 metų kūno masės mažinimas</vt:lpstr>
      <vt:lpstr>4 Produktų tipai svorio mažinimo dietoje </vt:lpstr>
      <vt:lpstr>1. Produktai, kurie racione turi būti kiekvieną dieną</vt:lpstr>
      <vt:lpstr>2. Produktai, kuriuos galima valgyti kiek norime, juose mažiau nei 6% angliavandenių</vt:lpstr>
      <vt:lpstr>3. Produktai vartojami nuosaikiai nuo 6- 12% angliavandenių</vt:lpstr>
      <vt:lpstr>4.Kaloringi produktai daug angliavandenių ir riebalų</vt:lpstr>
      <vt:lpstr>Kūno masės mažinimui</vt:lpstr>
      <vt:lpstr>Kūno masės mažinimui</vt:lpstr>
      <vt:lpstr>Rekomenduojami produktai</vt:lpstr>
      <vt:lpstr>Planuojant dietą</vt:lpstr>
      <vt:lpstr>Rekomenduojami produktai</vt:lpstr>
      <vt:lpstr>Cholesterolis</vt:lpstr>
      <vt:lpstr>Baltymais turtingi produktai</vt:lpstr>
      <vt:lpstr>Daržovės ir vaisiai</vt:lpstr>
      <vt:lpstr>Maistinių medžiagų poreikio apskaičiavimo variantai metant svorį</vt:lpstr>
      <vt:lpstr>PowerPoint Presentation</vt:lpstr>
      <vt:lpstr>3.Sumažiname kalorijas 15%</vt:lpstr>
      <vt:lpstr>4.Baltymų poreikis</vt:lpstr>
      <vt:lpstr>5.Skaičiuojame riebalų poreikį</vt:lpstr>
      <vt:lpstr>Valgymo režimas</vt:lpstr>
      <vt:lpstr>Valgymo režimas</vt:lpstr>
      <vt:lpstr>Planuojant mitybą</vt:lpstr>
      <vt:lpstr>Maisto gamybos technikos </vt:lpstr>
      <vt:lpstr>PowerPoint Presentation</vt:lpstr>
      <vt:lpstr>Dietos</vt:lpstr>
      <vt:lpstr>Modifikacijos</vt:lpstr>
      <vt:lpstr>Pagrindinė dieta</vt:lpstr>
      <vt:lpstr>Viduržemio jūros dieta</vt:lpstr>
      <vt:lpstr>Dieta DASH Dietary approaches to stop hypertension</vt:lpstr>
      <vt:lpstr>Mažai riebalų turinti dieta</vt:lpstr>
      <vt:lpstr>Mažai riebalų turinti dieta</vt:lpstr>
      <vt:lpstr>Dieta ribojanti greitai įsisavinančius angliavandenius</vt:lpstr>
      <vt:lpstr>„Magiškos Dietos“</vt:lpstr>
      <vt:lpstr>Netradicinės dietos</vt:lpstr>
      <vt:lpstr>„Magija“</vt:lpstr>
      <vt:lpstr>„Magija“</vt:lpstr>
      <vt:lpstr>„Маgija“</vt:lpstr>
      <vt:lpstr>„Magija“</vt:lpstr>
      <vt:lpstr>Problemos Netaisyklingai mažinant svorį :</vt:lpstr>
      <vt:lpstr>Geriau</vt:lpstr>
      <vt:lpstr>Ribojame</vt:lpstr>
      <vt:lpstr>Riebalų deginimo pagalbininkai</vt:lpstr>
      <vt:lpstr>Bifido bakterijos</vt:lpstr>
      <vt:lpstr>Аrginino šaltiniai</vt:lpstr>
      <vt:lpstr>„Valgyk mažiau – Vartai į rojų siauri“ Archibald Joseph Cronin</vt:lpstr>
      <vt:lpstr>Literatūros šaltiniai</vt:lpstr>
      <vt:lpstr>Literatūros šaltiniai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Питание при избыточном весе и ожирении</dc:title>
  <dc:creator>Laptop</dc:creator>
  <cp:lastModifiedBy>Laptop</cp:lastModifiedBy>
  <cp:revision>455</cp:revision>
  <dcterms:created xsi:type="dcterms:W3CDTF">2015-12-15T14:34:40Z</dcterms:created>
  <dcterms:modified xsi:type="dcterms:W3CDTF">2017-04-12T11:17:21Z</dcterms:modified>
</cp:coreProperties>
</file>