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99"/>
  </p:notesMasterIdLst>
  <p:sldIdLst>
    <p:sldId id="256" r:id="rId2"/>
    <p:sldId id="326" r:id="rId3"/>
    <p:sldId id="334" r:id="rId4"/>
    <p:sldId id="338" r:id="rId5"/>
    <p:sldId id="285" r:id="rId6"/>
    <p:sldId id="286" r:id="rId7"/>
    <p:sldId id="353" r:id="rId8"/>
    <p:sldId id="354" r:id="rId9"/>
    <p:sldId id="363" r:id="rId10"/>
    <p:sldId id="378" r:id="rId11"/>
    <p:sldId id="355" r:id="rId12"/>
    <p:sldId id="260" r:id="rId13"/>
    <p:sldId id="291" r:id="rId14"/>
    <p:sldId id="347" r:id="rId15"/>
    <p:sldId id="268" r:id="rId16"/>
    <p:sldId id="356" r:id="rId17"/>
    <p:sldId id="265" r:id="rId18"/>
    <p:sldId id="294" r:id="rId19"/>
    <p:sldId id="357" r:id="rId20"/>
    <p:sldId id="264" r:id="rId21"/>
    <p:sldId id="261" r:id="rId22"/>
    <p:sldId id="267" r:id="rId23"/>
    <p:sldId id="271" r:id="rId24"/>
    <p:sldId id="293" r:id="rId25"/>
    <p:sldId id="358" r:id="rId26"/>
    <p:sldId id="262" r:id="rId27"/>
    <p:sldId id="269" r:id="rId28"/>
    <p:sldId id="270" r:id="rId29"/>
    <p:sldId id="343" r:id="rId30"/>
    <p:sldId id="372" r:id="rId31"/>
    <p:sldId id="359" r:id="rId32"/>
    <p:sldId id="360" r:id="rId33"/>
    <p:sldId id="361" r:id="rId34"/>
    <p:sldId id="362" r:id="rId35"/>
    <p:sldId id="365" r:id="rId36"/>
    <p:sldId id="366" r:id="rId37"/>
    <p:sldId id="258" r:id="rId38"/>
    <p:sldId id="272" r:id="rId39"/>
    <p:sldId id="373" r:id="rId40"/>
    <p:sldId id="374" r:id="rId41"/>
    <p:sldId id="375" r:id="rId42"/>
    <p:sldId id="376" r:id="rId43"/>
    <p:sldId id="377" r:id="rId44"/>
    <p:sldId id="299" r:id="rId45"/>
    <p:sldId id="302" r:id="rId46"/>
    <p:sldId id="301" r:id="rId47"/>
    <p:sldId id="348" r:id="rId48"/>
    <p:sldId id="364" r:id="rId49"/>
    <p:sldId id="273" r:id="rId50"/>
    <p:sldId id="350" r:id="rId51"/>
    <p:sldId id="349" r:id="rId52"/>
    <p:sldId id="274" r:id="rId53"/>
    <p:sldId id="275" r:id="rId54"/>
    <p:sldId id="276" r:id="rId55"/>
    <p:sldId id="300" r:id="rId56"/>
    <p:sldId id="367" r:id="rId57"/>
    <p:sldId id="368" r:id="rId58"/>
    <p:sldId id="304" r:id="rId59"/>
    <p:sldId id="369" r:id="rId60"/>
    <p:sldId id="284" r:id="rId61"/>
    <p:sldId id="288" r:id="rId62"/>
    <p:sldId id="307" r:id="rId63"/>
    <p:sldId id="290" r:id="rId64"/>
    <p:sldId id="295" r:id="rId65"/>
    <p:sldId id="306" r:id="rId66"/>
    <p:sldId id="296" r:id="rId67"/>
    <p:sldId id="316" r:id="rId68"/>
    <p:sldId id="310" r:id="rId69"/>
    <p:sldId id="311" r:id="rId70"/>
    <p:sldId id="313" r:id="rId71"/>
    <p:sldId id="315" r:id="rId72"/>
    <p:sldId id="337" r:id="rId73"/>
    <p:sldId id="308" r:id="rId74"/>
    <p:sldId id="312" r:id="rId75"/>
    <p:sldId id="379" r:id="rId76"/>
    <p:sldId id="309" r:id="rId77"/>
    <p:sldId id="346" r:id="rId78"/>
    <p:sldId id="297" r:id="rId79"/>
    <p:sldId id="335" r:id="rId80"/>
    <p:sldId id="331" r:id="rId81"/>
    <p:sldId id="317" r:id="rId82"/>
    <p:sldId id="332" r:id="rId83"/>
    <p:sldId id="318" r:id="rId84"/>
    <p:sldId id="336" r:id="rId85"/>
    <p:sldId id="277" r:id="rId86"/>
    <p:sldId id="278" r:id="rId87"/>
    <p:sldId id="283" r:id="rId88"/>
    <p:sldId id="381" r:id="rId89"/>
    <p:sldId id="380" r:id="rId90"/>
    <p:sldId id="279" r:id="rId91"/>
    <p:sldId id="280" r:id="rId92"/>
    <p:sldId id="281" r:id="rId93"/>
    <p:sldId id="282" r:id="rId94"/>
    <p:sldId id="287" r:id="rId95"/>
    <p:sldId id="383" r:id="rId96"/>
    <p:sldId id="382" r:id="rId97"/>
    <p:sldId id="340" r:id="rId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386D8E"/>
    <a:srgbClr val="317695"/>
    <a:srgbClr val="003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797" autoAdjust="0"/>
  </p:normalViewPr>
  <p:slideViewPr>
    <p:cSldViewPr>
      <p:cViewPr varScale="1">
        <p:scale>
          <a:sx n="75" d="100"/>
          <a:sy n="75" d="100"/>
        </p:scale>
        <p:origin x="-10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25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BE015-B902-43EA-8C3C-87A2F95472D7}" type="datetimeFigureOut">
              <a:rPr lang="lt-LT" smtClean="0"/>
              <a:t>2017.03.23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5DE5A-A2C0-4036-B27B-9B9515C37B7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8559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 smtClean="0"/>
              <a:t>Mitybos ypatumai įvairiais amžiaus tarpsniais</a:t>
            </a:r>
            <a:endParaRPr lang="lt-L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Lektorė</a:t>
            </a:r>
            <a:r>
              <a:rPr lang="ru-RU" dirty="0" smtClean="0"/>
              <a:t>: А</a:t>
            </a:r>
            <a:r>
              <a:rPr lang="lt-LT" dirty="0" smtClean="0"/>
              <a:t>lina Kožajeva</a:t>
            </a:r>
          </a:p>
          <a:p>
            <a:r>
              <a:rPr lang="lt-LT" dirty="0" smtClean="0"/>
              <a:t>Sveikos gyvensenos pedagogė, dietetikė, kompanijos „Maistas Sportui“ mitybos ir maisto papildų konsultantė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"/>
            <a:ext cx="6000750" cy="3608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79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663300"/>
                </a:solidFill>
              </a:rPr>
              <a:t>Maitinančiųjų krūtimi maitinimosi ypatumai</a:t>
            </a:r>
            <a:endParaRPr lang="lt-LT" b="1" dirty="0">
              <a:solidFill>
                <a:srgbClr val="6633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lt-LT" dirty="0">
                <a:solidFill>
                  <a:srgbClr val="663300"/>
                </a:solidFill>
              </a:rPr>
              <a:t>Baltymų normos</a:t>
            </a:r>
            <a:r>
              <a:rPr lang="lt-LT" dirty="0"/>
              <a:t> </a:t>
            </a:r>
          </a:p>
          <a:p>
            <a:r>
              <a:rPr lang="lt-LT" dirty="0" smtClean="0"/>
              <a:t>Maitinančiai </a:t>
            </a:r>
            <a:r>
              <a:rPr lang="lt-LT" dirty="0"/>
              <a:t>1,45g/kg t.y </a:t>
            </a:r>
            <a:r>
              <a:rPr lang="lt-LT" dirty="0" smtClean="0"/>
              <a:t>116g </a:t>
            </a:r>
          </a:p>
          <a:p>
            <a:r>
              <a:rPr lang="lt-LT" dirty="0" smtClean="0">
                <a:solidFill>
                  <a:srgbClr val="663300"/>
                </a:solidFill>
              </a:rPr>
              <a:t>Vit. </a:t>
            </a:r>
            <a:r>
              <a:rPr lang="lt-LT" dirty="0">
                <a:solidFill>
                  <a:srgbClr val="663300"/>
                </a:solidFill>
              </a:rPr>
              <a:t>A </a:t>
            </a:r>
            <a:r>
              <a:rPr lang="lt-LT" dirty="0" smtClean="0">
                <a:solidFill>
                  <a:srgbClr val="663300"/>
                </a:solidFill>
              </a:rPr>
              <a:t> </a:t>
            </a:r>
            <a:r>
              <a:rPr lang="lt-LT" dirty="0" smtClean="0"/>
              <a:t>1200 </a:t>
            </a:r>
            <a:r>
              <a:rPr lang="lt-LT" dirty="0"/>
              <a:t>– 1300 µg</a:t>
            </a:r>
          </a:p>
          <a:p>
            <a:r>
              <a:rPr lang="lt-LT" dirty="0">
                <a:solidFill>
                  <a:srgbClr val="663300"/>
                </a:solidFill>
              </a:rPr>
              <a:t>Vit. </a:t>
            </a:r>
            <a:r>
              <a:rPr lang="ru-RU" dirty="0" smtClean="0">
                <a:solidFill>
                  <a:srgbClr val="663300"/>
                </a:solidFill>
              </a:rPr>
              <a:t>Е</a:t>
            </a:r>
            <a:r>
              <a:rPr lang="lt-LT" dirty="0" smtClean="0">
                <a:solidFill>
                  <a:srgbClr val="663300"/>
                </a:solidFill>
              </a:rPr>
              <a:t> </a:t>
            </a:r>
            <a:r>
              <a:rPr lang="lt-LT" dirty="0" smtClean="0"/>
              <a:t>-  </a:t>
            </a:r>
            <a:r>
              <a:rPr lang="lt-LT" dirty="0"/>
              <a:t>11 mg</a:t>
            </a:r>
          </a:p>
          <a:p>
            <a:r>
              <a:rPr lang="ru-RU" dirty="0" smtClean="0">
                <a:solidFill>
                  <a:srgbClr val="663300"/>
                </a:solidFill>
              </a:rPr>
              <a:t>С </a:t>
            </a:r>
            <a:r>
              <a:rPr lang="ru-RU" dirty="0">
                <a:solidFill>
                  <a:srgbClr val="663300"/>
                </a:solidFill>
              </a:rPr>
              <a:t>– 115 </a:t>
            </a:r>
            <a:r>
              <a:rPr lang="ru-RU" dirty="0"/>
              <a:t>– 120mg</a:t>
            </a:r>
          </a:p>
          <a:p>
            <a:r>
              <a:rPr lang="ru-RU" dirty="0">
                <a:solidFill>
                  <a:srgbClr val="663300"/>
                </a:solidFill>
              </a:rPr>
              <a:t>В12</a:t>
            </a:r>
            <a:r>
              <a:rPr lang="ru-RU" dirty="0"/>
              <a:t> – 2,8µg</a:t>
            </a:r>
          </a:p>
          <a:p>
            <a:r>
              <a:rPr lang="ru-RU" dirty="0" smtClean="0">
                <a:solidFill>
                  <a:srgbClr val="663300"/>
                </a:solidFill>
              </a:rPr>
              <a:t>М</a:t>
            </a:r>
            <a:r>
              <a:rPr lang="lt-LT" dirty="0" smtClean="0">
                <a:solidFill>
                  <a:srgbClr val="663300"/>
                </a:solidFill>
              </a:rPr>
              <a:t>agnis</a:t>
            </a:r>
            <a:r>
              <a:rPr lang="lt-LT" dirty="0" smtClean="0"/>
              <a:t> -  </a:t>
            </a:r>
            <a:r>
              <a:rPr lang="lt-LT" dirty="0"/>
              <a:t>360 – 320 mg</a:t>
            </a:r>
          </a:p>
          <a:p>
            <a:r>
              <a:rPr lang="lt-LT" dirty="0">
                <a:solidFill>
                  <a:srgbClr val="663300"/>
                </a:solidFill>
              </a:rPr>
              <a:t>Geležis</a:t>
            </a:r>
            <a:r>
              <a:rPr lang="lt-LT" dirty="0"/>
              <a:t> – 27 mg</a:t>
            </a:r>
          </a:p>
          <a:p>
            <a:r>
              <a:rPr lang="lt-LT" dirty="0" smtClean="0">
                <a:solidFill>
                  <a:srgbClr val="663300"/>
                </a:solidFill>
              </a:rPr>
              <a:t>Kalcis</a:t>
            </a:r>
            <a:r>
              <a:rPr lang="lt-LT" dirty="0" smtClean="0"/>
              <a:t>:</a:t>
            </a:r>
          </a:p>
          <a:p>
            <a:r>
              <a:rPr lang="lt-LT" dirty="0" smtClean="0"/>
              <a:t>Mažiau nei 19 metų- 1300mg</a:t>
            </a:r>
          </a:p>
          <a:p>
            <a:r>
              <a:rPr lang="lt-LT" dirty="0" smtClean="0"/>
              <a:t>Daugiau nei 19 metų – 1000mg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083888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 smtClean="0">
                <a:solidFill>
                  <a:schemeClr val="accent5">
                    <a:lumMod val="50000"/>
                  </a:schemeClr>
                </a:solidFill>
              </a:rPr>
              <a:t>Maitinančiųjų krūtimi </a:t>
            </a:r>
            <a:r>
              <a:rPr lang="lt-LT" b="1" smtClean="0">
                <a:solidFill>
                  <a:schemeClr val="accent5">
                    <a:lumMod val="50000"/>
                  </a:schemeClr>
                </a:solidFill>
              </a:rPr>
              <a:t>rekomenduojamų produktų porcijos parai</a:t>
            </a:r>
            <a:endParaRPr lang="lt-LT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16373063"/>
              </p:ext>
            </p:extLst>
          </p:nvPr>
        </p:nvGraphicFramePr>
        <p:xfrm>
          <a:off x="457200" y="1600200"/>
          <a:ext cx="7467600" cy="384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9200"/>
                <a:gridCol w="2489200"/>
                <a:gridCol w="2489200"/>
              </a:tblGrid>
              <a:tr h="370840">
                <a:tc>
                  <a:txBody>
                    <a:bodyPr/>
                    <a:lstStyle/>
                    <a:p>
                      <a:r>
                        <a:rPr lang="lt-LT" dirty="0" smtClean="0"/>
                        <a:t>Produktų</a:t>
                      </a:r>
                      <a:r>
                        <a:rPr lang="lt-LT" baseline="0" dirty="0" smtClean="0"/>
                        <a:t> grupė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Porcijų kiekis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Porcijos dydis</a:t>
                      </a:r>
                      <a:endParaRPr lang="lt-L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t-LT" sz="1200" dirty="0" smtClean="0"/>
                        <a:t>Duona, grūdų</a:t>
                      </a:r>
                      <a:r>
                        <a:rPr lang="lt-LT" sz="1200" baseline="0" dirty="0" smtClean="0"/>
                        <a:t> produktai, ryžiai, miltiniai produktai</a:t>
                      </a:r>
                      <a:endParaRPr lang="lt-L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 smtClean="0"/>
                        <a:t>6 - 11</a:t>
                      </a:r>
                      <a:endParaRPr lang="lt-L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sz="1200" dirty="0" smtClean="0"/>
                        <a:t>1 riekelė</a:t>
                      </a:r>
                      <a:r>
                        <a:rPr lang="lt-LT" sz="1200" baseline="0" dirty="0" smtClean="0"/>
                        <a:t> duonos (apie 30g.), 1 stiklinė grūdinių produktų, ½ stikl.dribsnių</a:t>
                      </a:r>
                      <a:endParaRPr lang="lt-L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t-LT" sz="1200" dirty="0" smtClean="0"/>
                        <a:t>Daržovės</a:t>
                      </a:r>
                      <a:endParaRPr lang="lt-L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 smtClean="0"/>
                        <a:t>3 - 5</a:t>
                      </a:r>
                      <a:endParaRPr lang="lt-L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sz="1200" dirty="0" smtClean="0"/>
                        <a:t>½ stiklinės šviežių arba virtų,</a:t>
                      </a:r>
                      <a:r>
                        <a:rPr lang="lt-LT" sz="1200" baseline="0" dirty="0" smtClean="0"/>
                        <a:t> 1 stiklinė lapinių, ¾ stiklinės sulčių</a:t>
                      </a:r>
                      <a:endParaRPr lang="lt-L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t-LT" sz="1200" dirty="0" smtClean="0"/>
                        <a:t>Vaisiai</a:t>
                      </a:r>
                      <a:endParaRPr lang="lt-L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 smtClean="0"/>
                        <a:t>2 - 4</a:t>
                      </a:r>
                      <a:endParaRPr lang="lt-L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sz="1200" dirty="0" smtClean="0"/>
                        <a:t>1 gabaliukas šviežių, ½ puodelio konservuotų,</a:t>
                      </a:r>
                      <a:r>
                        <a:rPr lang="lt-LT" sz="1200" baseline="0" dirty="0" smtClean="0"/>
                        <a:t> ¾ stikl. sulčių</a:t>
                      </a:r>
                      <a:endParaRPr lang="lt-L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t-LT" sz="1200" dirty="0" smtClean="0"/>
                        <a:t>Pienas ir pieno produktai</a:t>
                      </a:r>
                      <a:endParaRPr lang="lt-L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 smtClean="0"/>
                        <a:t>4</a:t>
                      </a:r>
                      <a:endParaRPr lang="lt-L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sz="1200" dirty="0" smtClean="0"/>
                        <a:t>1 stiklinė pieno, 1stiklinė</a:t>
                      </a:r>
                      <a:r>
                        <a:rPr lang="lt-LT" sz="1200" baseline="0" dirty="0" smtClean="0"/>
                        <a:t> sojų pieno, 1 puodelis jogurto, ½ puodelio kaimiško sūrio</a:t>
                      </a:r>
                      <a:endParaRPr lang="lt-L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t-LT" sz="1200" dirty="0" smtClean="0"/>
                        <a:t>Mėsa, žuvis, riešutai, ankštinės daržovės</a:t>
                      </a:r>
                      <a:endParaRPr lang="lt-L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 smtClean="0"/>
                        <a:t>3</a:t>
                      </a:r>
                      <a:endParaRPr lang="lt-L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sz="1200" dirty="0" smtClean="0"/>
                        <a:t>85g mėsos, ½ puodelio džiovintų</a:t>
                      </a:r>
                      <a:r>
                        <a:rPr lang="lt-LT" sz="1200" baseline="0" dirty="0" smtClean="0"/>
                        <a:t> pupelių, 2 kiaušiniai, 4 valg.š riešutų sviesto</a:t>
                      </a:r>
                      <a:endParaRPr lang="lt-L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t-LT" sz="1200" dirty="0" smtClean="0"/>
                        <a:t>Riebalai,</a:t>
                      </a:r>
                      <a:r>
                        <a:rPr lang="lt-LT" sz="1200" baseline="0" dirty="0" smtClean="0"/>
                        <a:t> augaliniai aliejai, saldumynai</a:t>
                      </a:r>
                      <a:endParaRPr lang="lt-L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 smtClean="0"/>
                        <a:t>ribojame</a:t>
                      </a:r>
                      <a:endParaRPr lang="lt-L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sz="1200" dirty="0" smtClean="0"/>
                        <a:t> 2 arbat.š riebalų</a:t>
                      </a:r>
                      <a:r>
                        <a:rPr lang="lt-LT" sz="1200" baseline="0" dirty="0" smtClean="0"/>
                        <a:t> ir augalinio aliejaus, 28g saldumynų</a:t>
                      </a:r>
                      <a:endParaRPr lang="lt-LT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2955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>
            <a:noAutofit/>
          </a:bodyPr>
          <a:lstStyle/>
          <a:p>
            <a:pPr algn="ctr"/>
            <a:r>
              <a:rPr lang="lt-LT" sz="2800" b="1" dirty="0" smtClean="0">
                <a:solidFill>
                  <a:schemeClr val="accent3">
                    <a:lumMod val="50000"/>
                  </a:schemeClr>
                </a:solidFill>
              </a:rPr>
              <a:t>Maitinimosi ypatumai  ankstyvoje vaikystėje ir iki mokykliniame amžiuje</a:t>
            </a:r>
            <a:endParaRPr lang="lt-LT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Po metų sumažėja augimo dinamika ir energetiniai poreikiai</a:t>
            </a:r>
          </a:p>
          <a:p>
            <a:r>
              <a:rPr lang="lt-LT" dirty="0" smtClean="0"/>
              <a:t>Vaikas labiau domisi aplinka, apetitas sumažėjęs</a:t>
            </a:r>
          </a:p>
          <a:p>
            <a:r>
              <a:rPr lang="lt-LT" dirty="0" smtClean="0"/>
              <a:t>Iš maitinimosi pienu palaipsniui pereinama prie įvairaus maisto</a:t>
            </a:r>
          </a:p>
          <a:p>
            <a:endParaRPr lang="ru-RU" dirty="0" smtClean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2057400"/>
            <a:ext cx="3473450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27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Rekomenduojamos paros normos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580044035"/>
              </p:ext>
            </p:extLst>
          </p:nvPr>
        </p:nvGraphicFramePr>
        <p:xfrm>
          <a:off x="914400" y="1600200"/>
          <a:ext cx="7848600" cy="3246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600"/>
                <a:gridCol w="1244600"/>
                <a:gridCol w="1244600"/>
                <a:gridCol w="1371600"/>
                <a:gridCol w="1295400"/>
                <a:gridCol w="1447800"/>
              </a:tblGrid>
              <a:tr h="370840">
                <a:tc>
                  <a:txBody>
                    <a:bodyPr/>
                    <a:lstStyle/>
                    <a:p>
                      <a:r>
                        <a:rPr lang="lt-LT" dirty="0" smtClean="0"/>
                        <a:t>Amžius</a:t>
                      </a:r>
                      <a:endParaRPr lang="lt-L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Lytis</a:t>
                      </a:r>
                      <a:endParaRPr lang="lt-L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Energija</a:t>
                      </a:r>
                      <a:r>
                        <a:rPr lang="ru-RU" dirty="0" smtClean="0"/>
                        <a:t> </a:t>
                      </a:r>
                      <a:r>
                        <a:rPr lang="lt-LT" dirty="0" smtClean="0"/>
                        <a:t>kcal</a:t>
                      </a:r>
                      <a:endParaRPr lang="lt-L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Baltymai</a:t>
                      </a:r>
                      <a:endParaRPr lang="ru-RU" dirty="0" smtClean="0"/>
                    </a:p>
                    <a:p>
                      <a:r>
                        <a:rPr lang="lt-LT" dirty="0" smtClean="0"/>
                        <a:t>g</a:t>
                      </a:r>
                      <a:endParaRPr lang="lt-L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Riebalai</a:t>
                      </a:r>
                      <a:endParaRPr lang="ru-RU" dirty="0" smtClean="0"/>
                    </a:p>
                    <a:p>
                      <a:r>
                        <a:rPr lang="lt-LT" dirty="0" smtClean="0"/>
                        <a:t>g</a:t>
                      </a:r>
                      <a:endParaRPr lang="lt-L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Angliava</a:t>
                      </a:r>
                    </a:p>
                    <a:p>
                      <a:r>
                        <a:rPr lang="lt-LT" dirty="0" smtClean="0"/>
                        <a:t>ndeniai</a:t>
                      </a:r>
                      <a:r>
                        <a:rPr lang="lt-LT" baseline="0" dirty="0" smtClean="0"/>
                        <a:t> g</a:t>
                      </a:r>
                      <a:endParaRPr lang="lt-L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1 - 3</a:t>
                      </a:r>
                      <a:endParaRPr lang="lt-L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1400</a:t>
                      </a:r>
                      <a:endParaRPr lang="lt-L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45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193</a:t>
                      </a:r>
                      <a:endParaRPr lang="lt-L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4 - 6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1700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55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235</a:t>
                      </a:r>
                      <a:endParaRPr lang="lt-L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7 - 10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2030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65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66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294</a:t>
                      </a:r>
                      <a:endParaRPr lang="lt-LT" dirty="0"/>
                    </a:p>
                  </a:txBody>
                  <a:tcPr/>
                </a:tc>
              </a:tr>
              <a:tr h="381000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11 - 14</a:t>
                      </a:r>
                      <a:endParaRPr lang="lt-L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/>
                        <a:t>Berniukai</a:t>
                      </a:r>
                      <a:endParaRPr lang="lt-L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2420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75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80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350</a:t>
                      </a:r>
                      <a:endParaRPr lang="lt-LT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/>
                        <a:t>Mergaitės</a:t>
                      </a:r>
                      <a:endParaRPr lang="lt-L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2200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70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75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311</a:t>
                      </a:r>
                      <a:endParaRPr lang="lt-LT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15 - 18</a:t>
                      </a:r>
                      <a:endParaRPr lang="lt-L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/>
                        <a:t>Berniukai</a:t>
                      </a:r>
                      <a:endParaRPr lang="lt-L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2890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95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93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396</a:t>
                      </a:r>
                      <a:endParaRPr lang="lt-LT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/>
                        <a:t>Mergaitės</a:t>
                      </a:r>
                      <a:endParaRPr lang="lt-L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2400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80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85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329</a:t>
                      </a:r>
                      <a:endParaRPr lang="lt-L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5451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729016241"/>
              </p:ext>
            </p:extLst>
          </p:nvPr>
        </p:nvGraphicFramePr>
        <p:xfrm>
          <a:off x="609600" y="609600"/>
          <a:ext cx="7467600" cy="540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900"/>
                <a:gridCol w="1866900"/>
                <a:gridCol w="1866900"/>
                <a:gridCol w="186690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Amžiaus grupė</a:t>
                      </a:r>
                      <a:endParaRPr lang="lt-LT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Energija (kcal/parą)</a:t>
                      </a:r>
                      <a:endParaRPr lang="lt-L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Mažas aktyvumas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Vidutinis</a:t>
                      </a:r>
                      <a:r>
                        <a:rPr lang="lt-LT" baseline="0" dirty="0" smtClean="0"/>
                        <a:t> aktyvumas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Didelis aktyvumas</a:t>
                      </a:r>
                      <a:endParaRPr lang="lt-L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Vaikai</a:t>
                      </a:r>
                    </a:p>
                    <a:p>
                      <a:pPr algn="ctr"/>
                      <a:r>
                        <a:rPr lang="lt-LT" dirty="0" smtClean="0"/>
                        <a:t>1</a:t>
                      </a:r>
                      <a:r>
                        <a:rPr lang="lt-LT" baseline="0" dirty="0" smtClean="0"/>
                        <a:t> – 3 metai</a:t>
                      </a:r>
                    </a:p>
                    <a:p>
                      <a:pPr algn="ctr"/>
                      <a:r>
                        <a:rPr lang="lt-LT" baseline="0" dirty="0" smtClean="0"/>
                        <a:t>4 – 6 metai</a:t>
                      </a:r>
                    </a:p>
                    <a:p>
                      <a:pPr algn="ctr"/>
                      <a:r>
                        <a:rPr lang="lt-LT" baseline="0" dirty="0" smtClean="0"/>
                        <a:t>7 – 9 metai</a:t>
                      </a:r>
                    </a:p>
                    <a:p>
                      <a:pPr algn="ctr"/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dirty="0" smtClean="0"/>
                    </a:p>
                    <a:p>
                      <a:pPr algn="ctr"/>
                      <a:r>
                        <a:rPr lang="lt-LT" dirty="0" smtClean="0"/>
                        <a:t>-</a:t>
                      </a:r>
                    </a:p>
                    <a:p>
                      <a:pPr algn="ctr"/>
                      <a:r>
                        <a:rPr lang="lt-LT" dirty="0" smtClean="0"/>
                        <a:t>-</a:t>
                      </a:r>
                    </a:p>
                    <a:p>
                      <a:pPr algn="ctr"/>
                      <a:r>
                        <a:rPr lang="lt-LT" dirty="0" smtClean="0"/>
                        <a:t>1600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dirty="0" smtClean="0"/>
                    </a:p>
                    <a:p>
                      <a:pPr algn="ctr"/>
                      <a:r>
                        <a:rPr lang="lt-LT" dirty="0" smtClean="0"/>
                        <a:t>1000</a:t>
                      </a:r>
                    </a:p>
                    <a:p>
                      <a:pPr algn="ctr"/>
                      <a:r>
                        <a:rPr lang="lt-LT" dirty="0" smtClean="0"/>
                        <a:t>1400</a:t>
                      </a:r>
                    </a:p>
                    <a:p>
                      <a:pPr algn="ctr"/>
                      <a:r>
                        <a:rPr lang="lt-LT" dirty="0" smtClean="0"/>
                        <a:t>1800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dirty="0" smtClean="0"/>
                    </a:p>
                    <a:p>
                      <a:pPr algn="ctr"/>
                      <a:r>
                        <a:rPr lang="lt-LT" dirty="0" smtClean="0"/>
                        <a:t>-</a:t>
                      </a:r>
                    </a:p>
                    <a:p>
                      <a:pPr algn="ctr"/>
                      <a:r>
                        <a:rPr lang="lt-LT" dirty="0" smtClean="0"/>
                        <a:t>-</a:t>
                      </a:r>
                    </a:p>
                    <a:p>
                      <a:pPr algn="ctr"/>
                      <a:r>
                        <a:rPr lang="lt-LT" dirty="0" smtClean="0"/>
                        <a:t>2100</a:t>
                      </a:r>
                    </a:p>
                    <a:p>
                      <a:pPr algn="ctr"/>
                      <a:endParaRPr lang="lt-LT" dirty="0" smtClean="0"/>
                    </a:p>
                    <a:p>
                      <a:pPr algn="ctr"/>
                      <a:endParaRPr lang="lt-L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Mergaitės</a:t>
                      </a:r>
                    </a:p>
                    <a:p>
                      <a:pPr algn="ctr"/>
                      <a:r>
                        <a:rPr lang="lt-LT" dirty="0" smtClean="0"/>
                        <a:t>10</a:t>
                      </a:r>
                      <a:r>
                        <a:rPr lang="lt-LT" baseline="0" dirty="0" smtClean="0"/>
                        <a:t> – 12 metai</a:t>
                      </a:r>
                    </a:p>
                    <a:p>
                      <a:pPr algn="ctr"/>
                      <a:r>
                        <a:rPr lang="lt-LT" baseline="0" dirty="0" smtClean="0"/>
                        <a:t>13 – 15 metai</a:t>
                      </a:r>
                    </a:p>
                    <a:p>
                      <a:pPr algn="ctr"/>
                      <a:r>
                        <a:rPr lang="lt-LT" baseline="0" dirty="0" smtClean="0"/>
                        <a:t>16 – 18 metai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dirty="0" smtClean="0"/>
                    </a:p>
                    <a:p>
                      <a:pPr algn="ctr"/>
                      <a:r>
                        <a:rPr lang="lt-LT" dirty="0" smtClean="0"/>
                        <a:t>1800</a:t>
                      </a:r>
                    </a:p>
                    <a:p>
                      <a:pPr algn="ctr"/>
                      <a:r>
                        <a:rPr lang="lt-LT" dirty="0" smtClean="0"/>
                        <a:t>2100</a:t>
                      </a:r>
                    </a:p>
                    <a:p>
                      <a:pPr algn="ctr"/>
                      <a:r>
                        <a:rPr lang="lt-LT" dirty="0" smtClean="0"/>
                        <a:t>2150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dirty="0" smtClean="0"/>
                    </a:p>
                    <a:p>
                      <a:pPr algn="ctr"/>
                      <a:r>
                        <a:rPr lang="lt-LT" dirty="0" smtClean="0"/>
                        <a:t>2100</a:t>
                      </a:r>
                    </a:p>
                    <a:p>
                      <a:pPr algn="ctr"/>
                      <a:r>
                        <a:rPr lang="lt-LT" dirty="0" smtClean="0"/>
                        <a:t>2450</a:t>
                      </a:r>
                    </a:p>
                    <a:p>
                      <a:pPr algn="ctr"/>
                      <a:r>
                        <a:rPr lang="lt-LT" dirty="0" smtClean="0"/>
                        <a:t>2500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dirty="0" smtClean="0"/>
                    </a:p>
                    <a:p>
                      <a:pPr algn="ctr"/>
                      <a:r>
                        <a:rPr lang="lt-LT" dirty="0" smtClean="0"/>
                        <a:t>2400</a:t>
                      </a:r>
                    </a:p>
                    <a:p>
                      <a:pPr algn="ctr"/>
                      <a:r>
                        <a:rPr lang="lt-LT" dirty="0" smtClean="0"/>
                        <a:t>2800</a:t>
                      </a:r>
                    </a:p>
                    <a:p>
                      <a:pPr algn="ctr"/>
                      <a:r>
                        <a:rPr lang="lt-LT" dirty="0" smtClean="0"/>
                        <a:t>2900</a:t>
                      </a:r>
                      <a:endParaRPr lang="lt-L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Berniukai</a:t>
                      </a:r>
                    </a:p>
                    <a:p>
                      <a:pPr algn="ctr"/>
                      <a:r>
                        <a:rPr lang="lt-LT" dirty="0" smtClean="0"/>
                        <a:t>10 – 12 metai</a:t>
                      </a:r>
                    </a:p>
                    <a:p>
                      <a:pPr algn="ctr"/>
                      <a:r>
                        <a:rPr lang="lt-LT" dirty="0" smtClean="0"/>
                        <a:t>13 – 15 metai</a:t>
                      </a:r>
                    </a:p>
                    <a:p>
                      <a:pPr algn="ctr"/>
                      <a:r>
                        <a:rPr lang="lt-LT" dirty="0" smtClean="0"/>
                        <a:t>16 – 18 metai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dirty="0" smtClean="0"/>
                    </a:p>
                    <a:p>
                      <a:pPr algn="ctr"/>
                      <a:r>
                        <a:rPr lang="lt-LT" dirty="0" smtClean="0"/>
                        <a:t>2050</a:t>
                      </a:r>
                    </a:p>
                    <a:p>
                      <a:pPr algn="ctr"/>
                      <a:r>
                        <a:rPr lang="lt-LT" dirty="0" smtClean="0"/>
                        <a:t>2600</a:t>
                      </a:r>
                    </a:p>
                    <a:p>
                      <a:pPr algn="ctr"/>
                      <a:r>
                        <a:rPr lang="lt-LT" dirty="0" smtClean="0"/>
                        <a:t>2900</a:t>
                      </a:r>
                    </a:p>
                    <a:p>
                      <a:pPr algn="ctr"/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dirty="0" smtClean="0"/>
                    </a:p>
                    <a:p>
                      <a:pPr algn="ctr"/>
                      <a:r>
                        <a:rPr lang="lt-LT" dirty="0" smtClean="0"/>
                        <a:t>2400</a:t>
                      </a:r>
                    </a:p>
                    <a:p>
                      <a:pPr algn="ctr"/>
                      <a:r>
                        <a:rPr lang="lt-LT" dirty="0" smtClean="0"/>
                        <a:t>3000</a:t>
                      </a:r>
                    </a:p>
                    <a:p>
                      <a:pPr algn="ctr"/>
                      <a:r>
                        <a:rPr lang="lt-LT" dirty="0" smtClean="0"/>
                        <a:t>3400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dirty="0" smtClean="0"/>
                    </a:p>
                    <a:p>
                      <a:pPr algn="ctr"/>
                      <a:r>
                        <a:rPr lang="lt-LT" dirty="0" smtClean="0"/>
                        <a:t>2750</a:t>
                      </a:r>
                    </a:p>
                    <a:p>
                      <a:pPr algn="ctr"/>
                      <a:r>
                        <a:rPr lang="lt-LT" dirty="0" smtClean="0"/>
                        <a:t>3500</a:t>
                      </a:r>
                    </a:p>
                    <a:p>
                      <a:pPr algn="ctr"/>
                      <a:r>
                        <a:rPr lang="lt-LT" dirty="0" smtClean="0"/>
                        <a:t>3900</a:t>
                      </a:r>
                      <a:endParaRPr lang="lt-L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5116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Ypatingas tarpsnis(1-3)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Svarbus tarpsnis taisyklingų maitinimosi įpročių formavimui visam gyvenimui</a:t>
            </a:r>
          </a:p>
          <a:p>
            <a:r>
              <a:rPr lang="lt-LT" dirty="0" smtClean="0"/>
              <a:t>Svarbu ugdyti teisingą elgseną valgant</a:t>
            </a:r>
          </a:p>
          <a:p>
            <a:r>
              <a:rPr lang="lt-LT" dirty="0" smtClean="0"/>
              <a:t>Pavyzdys tėvai ir šeima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2895599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33800"/>
            <a:ext cx="28956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961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5">
                    <a:lumMod val="50000"/>
                  </a:schemeClr>
                </a:solidFill>
              </a:rPr>
              <a:t>Energijos poreikis </a:t>
            </a:r>
            <a:endParaRPr lang="lt-LT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616210468"/>
              </p:ext>
            </p:extLst>
          </p:nvPr>
        </p:nvGraphicFramePr>
        <p:xfrm>
          <a:off x="457200" y="1600200"/>
          <a:ext cx="7467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520"/>
                <a:gridCol w="1493520"/>
                <a:gridCol w="1493520"/>
                <a:gridCol w="1493520"/>
                <a:gridCol w="1493520"/>
              </a:tblGrid>
              <a:tr h="370840">
                <a:tc>
                  <a:txBody>
                    <a:bodyPr/>
                    <a:lstStyle/>
                    <a:p>
                      <a:r>
                        <a:rPr lang="lt-LT" dirty="0" smtClean="0"/>
                        <a:t>Lytis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2 metai (kūno</a:t>
                      </a:r>
                      <a:r>
                        <a:rPr lang="lt-LT" baseline="0" dirty="0" smtClean="0"/>
                        <a:t> kg)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3 metai</a:t>
                      </a:r>
                    </a:p>
                    <a:p>
                      <a:r>
                        <a:rPr lang="lt-LT" dirty="0" smtClean="0"/>
                        <a:t>(kūno kg)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2 metai</a:t>
                      </a:r>
                    </a:p>
                    <a:p>
                      <a:r>
                        <a:rPr lang="lt-LT" dirty="0" smtClean="0"/>
                        <a:t>(per parą)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3 metai</a:t>
                      </a:r>
                    </a:p>
                    <a:p>
                      <a:r>
                        <a:rPr lang="lt-LT" dirty="0" smtClean="0"/>
                        <a:t>(per parą)</a:t>
                      </a:r>
                      <a:endParaRPr lang="lt-L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t-LT" dirty="0" smtClean="0"/>
                        <a:t>Berniukai</a:t>
                      </a:r>
                    </a:p>
                    <a:p>
                      <a:r>
                        <a:rPr lang="lt-LT" dirty="0" smtClean="0"/>
                        <a:t>Mergaitės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82kcal</a:t>
                      </a:r>
                    </a:p>
                    <a:p>
                      <a:r>
                        <a:rPr lang="lt-LT" dirty="0" smtClean="0"/>
                        <a:t>80kcal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84kcal</a:t>
                      </a:r>
                    </a:p>
                    <a:p>
                      <a:r>
                        <a:rPr lang="lt-LT" dirty="0" smtClean="0"/>
                        <a:t>81kcal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950kcal</a:t>
                      </a:r>
                    </a:p>
                    <a:p>
                      <a:r>
                        <a:rPr lang="lt-LT" dirty="0" smtClean="0"/>
                        <a:t>850kcal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1125kcal</a:t>
                      </a:r>
                    </a:p>
                    <a:p>
                      <a:r>
                        <a:rPr lang="lt-LT" dirty="0" smtClean="0"/>
                        <a:t>1050kcal</a:t>
                      </a:r>
                      <a:endParaRPr lang="lt-L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1840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 klaidos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Valgymui skiriama mažai laiko</a:t>
            </a:r>
          </a:p>
          <a:p>
            <a:r>
              <a:rPr lang="lt-LT" dirty="0" smtClean="0"/>
              <a:t>Valgymo metu įtempta atmosfera</a:t>
            </a:r>
          </a:p>
          <a:p>
            <a:r>
              <a:rPr lang="lt-LT" dirty="0" smtClean="0"/>
              <a:t>Valgant vaiką linksmina žaislais ir smulkiais daiktais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57600"/>
            <a:ext cx="3200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843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Rekomenduojami produktai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467600" cy="5178552"/>
          </a:xfrm>
        </p:spPr>
        <p:txBody>
          <a:bodyPr>
            <a:normAutofit/>
          </a:bodyPr>
          <a:lstStyle/>
          <a:p>
            <a:r>
              <a:rPr lang="lt-LT" dirty="0" smtClean="0"/>
              <a:t>Daržovės</a:t>
            </a:r>
            <a:endParaRPr lang="ru-RU" dirty="0" smtClean="0"/>
          </a:p>
          <a:p>
            <a:r>
              <a:rPr lang="lt-LT" dirty="0" smtClean="0"/>
              <a:t>Bulvės</a:t>
            </a:r>
            <a:endParaRPr lang="ru-RU" dirty="0" smtClean="0"/>
          </a:p>
          <a:p>
            <a:r>
              <a:rPr lang="lt-LT" dirty="0" smtClean="0"/>
              <a:t>Vaisiai</a:t>
            </a:r>
            <a:r>
              <a:rPr lang="ru-RU" dirty="0" smtClean="0"/>
              <a:t>, </a:t>
            </a:r>
            <a:r>
              <a:rPr lang="lt-LT" dirty="0" smtClean="0"/>
              <a:t>uogos</a:t>
            </a:r>
            <a:r>
              <a:rPr lang="ru-RU" dirty="0" smtClean="0"/>
              <a:t> </a:t>
            </a:r>
            <a:r>
              <a:rPr lang="lt-LT" dirty="0" smtClean="0"/>
              <a:t>ir jų patiekalai </a:t>
            </a:r>
          </a:p>
          <a:p>
            <a:r>
              <a:rPr lang="lt-LT" dirty="0" smtClean="0"/>
              <a:t>Šviežiai spaustos sultys</a:t>
            </a:r>
            <a:endParaRPr lang="ru-RU" dirty="0" smtClean="0"/>
          </a:p>
          <a:p>
            <a:r>
              <a:rPr lang="lt-LT" dirty="0" smtClean="0"/>
              <a:t>Grūdiniai</a:t>
            </a:r>
            <a:r>
              <a:rPr lang="ru-RU" dirty="0" smtClean="0"/>
              <a:t> (</a:t>
            </a:r>
            <a:r>
              <a:rPr lang="lt-LT" dirty="0" smtClean="0"/>
              <a:t>duonos gaminiai</a:t>
            </a:r>
            <a:r>
              <a:rPr lang="ru-RU" dirty="0" smtClean="0"/>
              <a:t>, </a:t>
            </a:r>
            <a:r>
              <a:rPr lang="lt-LT" dirty="0" smtClean="0"/>
              <a:t>grūdiniai produktai</a:t>
            </a:r>
            <a:r>
              <a:rPr lang="ru-RU" dirty="0" smtClean="0"/>
              <a:t>)  </a:t>
            </a:r>
          </a:p>
          <a:p>
            <a:r>
              <a:rPr lang="lt-LT" dirty="0" smtClean="0"/>
              <a:t>Ankštinės daržovės</a:t>
            </a:r>
            <a:endParaRPr lang="ru-RU" dirty="0" smtClean="0"/>
          </a:p>
          <a:p>
            <a:r>
              <a:rPr lang="lt-LT" dirty="0" smtClean="0"/>
              <a:t>Pienas ir pieno produktai</a:t>
            </a:r>
          </a:p>
          <a:p>
            <a:r>
              <a:rPr lang="lt-LT" dirty="0" smtClean="0"/>
              <a:t>Liesa mėsa ir mėsos gaminiai</a:t>
            </a:r>
            <a:endParaRPr lang="ru-RU" dirty="0" smtClean="0"/>
          </a:p>
          <a:p>
            <a:r>
              <a:rPr lang="lt-LT" dirty="0" smtClean="0"/>
              <a:t>Žuvis</a:t>
            </a:r>
            <a:endParaRPr lang="ru-RU" dirty="0" smtClean="0"/>
          </a:p>
          <a:p>
            <a:r>
              <a:rPr lang="lt-LT" dirty="0" smtClean="0"/>
              <a:t>Kiaušiniai</a:t>
            </a:r>
          </a:p>
          <a:p>
            <a:r>
              <a:rPr lang="lt-LT" dirty="0" smtClean="0"/>
              <a:t>Geriamas vanduo, mineralinis vanduo</a:t>
            </a:r>
            <a:endParaRPr lang="ru-RU" dirty="0" smtClean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996442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6">
                    <a:lumMod val="50000"/>
                  </a:schemeClr>
                </a:solidFill>
              </a:rPr>
              <a:t>Vitaminai ir mineralai</a:t>
            </a:r>
            <a:endParaRPr lang="lt-LT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Svarbus kalcio ir vit.D</a:t>
            </a:r>
          </a:p>
          <a:p>
            <a:r>
              <a:rPr lang="lt-LT" dirty="0" smtClean="0"/>
              <a:t>Kalcis – 800 -1000 mg/d</a:t>
            </a:r>
          </a:p>
          <a:p>
            <a:r>
              <a:rPr lang="lt-LT" dirty="0" smtClean="0"/>
              <a:t>Vit.D – 400 vienetų/d</a:t>
            </a:r>
          </a:p>
        </p:txBody>
      </p:sp>
    </p:spTree>
    <p:extLst>
      <p:ext uri="{BB962C8B-B14F-4D97-AF65-F5344CB8AC3E}">
        <p14:creationId xmlns:p14="http://schemas.microsoft.com/office/powerpoint/2010/main" val="1892295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Svarbiausi maitinamieji komponentai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Energijos šaltiniai</a:t>
            </a:r>
            <a:r>
              <a:rPr lang="ru-RU" dirty="0" smtClean="0"/>
              <a:t> (</a:t>
            </a:r>
            <a:r>
              <a:rPr lang="lt-LT" dirty="0" smtClean="0"/>
              <a:t>angliavandeniai</a:t>
            </a:r>
            <a:r>
              <a:rPr lang="ru-RU" dirty="0" smtClean="0"/>
              <a:t>, </a:t>
            </a:r>
            <a:r>
              <a:rPr lang="lt-LT" dirty="0" smtClean="0"/>
              <a:t>riebalai</a:t>
            </a:r>
            <a:r>
              <a:rPr lang="ru-RU" dirty="0" smtClean="0"/>
              <a:t>, </a:t>
            </a:r>
            <a:r>
              <a:rPr lang="lt-LT" dirty="0" smtClean="0"/>
              <a:t>baltymai</a:t>
            </a:r>
            <a:r>
              <a:rPr lang="ru-RU" dirty="0" smtClean="0"/>
              <a:t>)</a:t>
            </a:r>
            <a:endParaRPr lang="ru-RU" dirty="0"/>
          </a:p>
          <a:p>
            <a:r>
              <a:rPr lang="lt-LT" dirty="0" smtClean="0"/>
              <a:t>Nepakeičiamos amino rūgštys</a:t>
            </a:r>
            <a:endParaRPr lang="ru-RU" dirty="0"/>
          </a:p>
          <a:p>
            <a:r>
              <a:rPr lang="lt-LT" dirty="0" smtClean="0"/>
              <a:t>Nepakeičiamos riebiosios  rūgštys</a:t>
            </a:r>
            <a:endParaRPr lang="ru-RU" dirty="0"/>
          </a:p>
          <a:p>
            <a:r>
              <a:rPr lang="lt-LT" dirty="0" smtClean="0"/>
              <a:t>Vitaminai</a:t>
            </a:r>
            <a:endParaRPr lang="ru-RU" dirty="0"/>
          </a:p>
          <a:p>
            <a:r>
              <a:rPr lang="ru-RU" dirty="0" smtClean="0"/>
              <a:t>М</a:t>
            </a:r>
            <a:r>
              <a:rPr lang="lt-LT" dirty="0" smtClean="0"/>
              <a:t>ineralai</a:t>
            </a:r>
            <a:endParaRPr lang="ru-RU" dirty="0"/>
          </a:p>
          <a:p>
            <a:r>
              <a:rPr lang="lt-LT" dirty="0" smtClean="0"/>
              <a:t>Vanduo</a:t>
            </a:r>
            <a:endParaRPr lang="ru-RU" dirty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31284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Nerekomenduojama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Vegetariškos ir kitos netradicinės dietos</a:t>
            </a:r>
          </a:p>
          <a:p>
            <a:r>
              <a:rPr lang="lt-LT" dirty="0" smtClean="0"/>
              <a:t>Griežti mitybos ribojimai svorio mažinimui</a:t>
            </a:r>
          </a:p>
          <a:p>
            <a:r>
              <a:rPr lang="lt-LT" dirty="0" smtClean="0"/>
              <a:t>Keptas, aštrus, riebus maistas, sriubos iš koncentratų ir druska</a:t>
            </a:r>
          </a:p>
          <a:p>
            <a:r>
              <a:rPr lang="lt-LT" dirty="0" smtClean="0"/>
              <a:t>Saldumynai, sausainiai, „Fast food“, saldūs ir angliarūgšte prisotinti gėrimai tarp valgymų</a:t>
            </a:r>
          </a:p>
          <a:p>
            <a:r>
              <a:rPr lang="lt-LT" dirty="0" smtClean="0"/>
              <a:t>Valgant žaidimai</a:t>
            </a:r>
          </a:p>
          <a:p>
            <a:r>
              <a:rPr lang="lt-LT" dirty="0" smtClean="0"/>
              <a:t>Negalima vaiko versti valgyti per jėgą</a:t>
            </a:r>
          </a:p>
          <a:p>
            <a:endParaRPr lang="lt-LT" dirty="0" smtClean="0"/>
          </a:p>
          <a:p>
            <a:endParaRPr lang="ru-RU" dirty="0" smtClean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05686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Nerekomenduojama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Labai susmulkintas maistas. Toks maistas neigiamai įtakoja kramtomo aparato vystymąsi ir gali sulėtinti psichomotorinį vaiko vystymąsi</a:t>
            </a:r>
          </a:p>
          <a:p>
            <a:endParaRPr lang="lt-LT" dirty="0" smtClean="0"/>
          </a:p>
          <a:p>
            <a:r>
              <a:rPr lang="lt-LT" dirty="0" smtClean="0"/>
              <a:t>Stipriai perdirbti  maisto produktai, kurie dažnai yra sočiųjų riebalų, druskos ir cukraus šaltiniai</a:t>
            </a:r>
          </a:p>
          <a:p>
            <a:r>
              <a:rPr lang="lt-LT" dirty="0" smtClean="0"/>
              <a:t>Vengti didelių kiekių kopūstų ir kopūstinių daržovių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065175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Rekomendacijos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7467600" cy="4873752"/>
          </a:xfrm>
        </p:spPr>
        <p:txBody>
          <a:bodyPr>
            <a:normAutofit/>
          </a:bodyPr>
          <a:lstStyle/>
          <a:p>
            <a:r>
              <a:rPr lang="lt-LT" dirty="0" smtClean="0"/>
              <a:t>Energetiniai poreikiai visiems maitinamiesiems komponenetams</a:t>
            </a:r>
            <a:r>
              <a:rPr lang="ru-RU" dirty="0" smtClean="0"/>
              <a:t>- </a:t>
            </a:r>
            <a:r>
              <a:rPr lang="ru-RU" dirty="0"/>
              <a:t>90 </a:t>
            </a:r>
            <a:r>
              <a:rPr lang="lt-LT" dirty="0" smtClean="0"/>
              <a:t>kcal</a:t>
            </a:r>
            <a:r>
              <a:rPr lang="ru-RU" dirty="0" smtClean="0"/>
              <a:t>/</a:t>
            </a:r>
            <a:r>
              <a:rPr lang="lt-LT" dirty="0" smtClean="0"/>
              <a:t>kg</a:t>
            </a:r>
            <a:r>
              <a:rPr lang="ru-RU" dirty="0" smtClean="0"/>
              <a:t>.</a:t>
            </a:r>
          </a:p>
          <a:p>
            <a:r>
              <a:rPr lang="lt-LT" dirty="0" smtClean="0"/>
              <a:t>Valgiaraštis įvairus, palaipsniui plečiame asortimentą iš įvairių produktų grūpių</a:t>
            </a:r>
          </a:p>
          <a:p>
            <a:r>
              <a:rPr lang="lt-LT" dirty="0" smtClean="0"/>
              <a:t>Maistas virtas, palaipsniui įvedame troškintą maistą</a:t>
            </a:r>
            <a:endParaRPr lang="ru-RU" dirty="0" smtClean="0"/>
          </a:p>
          <a:p>
            <a:r>
              <a:rPr lang="lt-LT" dirty="0" smtClean="0"/>
              <a:t>Maitinimas</a:t>
            </a:r>
            <a:r>
              <a:rPr lang="ru-RU" dirty="0" smtClean="0"/>
              <a:t> 4 – 5 </a:t>
            </a:r>
            <a:r>
              <a:rPr lang="lt-LT" dirty="0" smtClean="0"/>
              <a:t>kartus per dieną</a:t>
            </a:r>
            <a:r>
              <a:rPr lang="ru-RU" dirty="0" smtClean="0"/>
              <a:t>, </a:t>
            </a:r>
            <a:r>
              <a:rPr lang="lt-LT" dirty="0" smtClean="0"/>
              <a:t>tarpai tarp valgymų 3 - 4 </a:t>
            </a:r>
          </a:p>
          <a:p>
            <a:r>
              <a:rPr lang="lt-LT" dirty="0" smtClean="0"/>
              <a:t>Rekomendacijų kiek tiksliai gerti vandens nėra, bet reikia pratinti gerti  vandenį</a:t>
            </a:r>
            <a:endParaRPr lang="lt-LT" dirty="0"/>
          </a:p>
          <a:p>
            <a:r>
              <a:rPr lang="ru-RU" dirty="0" smtClean="0"/>
              <a:t> </a:t>
            </a:r>
            <a:r>
              <a:rPr lang="lt-LT" dirty="0" smtClean="0"/>
              <a:t>Skysčiai, ypač vasarą turi būti papildomi tarp valgymų</a:t>
            </a:r>
          </a:p>
        </p:txBody>
      </p:sp>
    </p:spTree>
    <p:extLst>
      <p:ext uri="{BB962C8B-B14F-4D97-AF65-F5344CB8AC3E}">
        <p14:creationId xmlns:p14="http://schemas.microsoft.com/office/powerpoint/2010/main" val="2532379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Rekomendacijos</a:t>
            </a:r>
            <a:endParaRPr lang="lt-LT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Naujus produktus ir patiekalus įvedame po truputi</a:t>
            </a:r>
          </a:p>
          <a:p>
            <a:r>
              <a:rPr lang="lt-LT" dirty="0" smtClean="0"/>
              <a:t>Įvairus valgiaraštis – įvairūs skoniai, konsistencija, spalvos</a:t>
            </a:r>
          </a:p>
          <a:p>
            <a:r>
              <a:rPr lang="lt-LT" dirty="0" smtClean="0"/>
              <a:t>Kramtymui lavinti – džiuvėsiai, sužiedėjusios duonos pluta, nuvalyti ir gerai išplauti morkų ar obuolių gabaliukai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694938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Maitinimosi dažnis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Pusryčiai</a:t>
            </a:r>
            <a:r>
              <a:rPr lang="ru-RU" dirty="0" smtClean="0"/>
              <a:t> – 20 – 25%</a:t>
            </a:r>
          </a:p>
          <a:p>
            <a:r>
              <a:rPr lang="lt-LT" dirty="0" smtClean="0"/>
              <a:t>Pietūs</a:t>
            </a:r>
            <a:r>
              <a:rPr lang="ru-RU" dirty="0" smtClean="0"/>
              <a:t> – 30 – 40%</a:t>
            </a:r>
          </a:p>
          <a:p>
            <a:r>
              <a:rPr lang="lt-LT" dirty="0" smtClean="0"/>
              <a:t>Antri pusryčiai ir pavakariai</a:t>
            </a:r>
            <a:r>
              <a:rPr lang="ru-RU" dirty="0" smtClean="0"/>
              <a:t> – 10 – 15%</a:t>
            </a:r>
          </a:p>
          <a:p>
            <a:r>
              <a:rPr lang="lt-LT" dirty="0" smtClean="0"/>
              <a:t>Vakarienė</a:t>
            </a:r>
            <a:r>
              <a:rPr lang="ru-RU" dirty="0" smtClean="0"/>
              <a:t> – 20 -</a:t>
            </a:r>
            <a:r>
              <a:rPr lang="ru-RU" dirty="0"/>
              <a:t>25</a:t>
            </a:r>
            <a:r>
              <a:rPr lang="ru-RU" dirty="0" smtClean="0"/>
              <a:t>%</a:t>
            </a:r>
            <a:endParaRPr lang="lt-LT" dirty="0" smtClean="0"/>
          </a:p>
          <a:p>
            <a:r>
              <a:rPr lang="lt-LT" dirty="0"/>
              <a:t>Į 2 metukų </a:t>
            </a:r>
            <a:r>
              <a:rPr lang="lt-LT" dirty="0" smtClean="0"/>
              <a:t>pabaigą, </a:t>
            </a:r>
            <a:r>
              <a:rPr lang="lt-LT" dirty="0"/>
              <a:t>jeigu mažas fizinis aktyvumas, užtenka 3 maisto priėmimų.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648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663300"/>
                </a:solidFill>
              </a:rPr>
              <a:t>Mitybos taisyklės</a:t>
            </a:r>
            <a:endParaRPr lang="lt-LT" b="1" dirty="0">
              <a:solidFill>
                <a:srgbClr val="66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lt-LT" sz="2000" dirty="0" smtClean="0"/>
              <a:t>Kiekvieną dieną pieno produktai, pienas (modifikuotas pienas), pasukos, kefyras, jogurtas, vaikams virš 24 mėn. lieso pieno produktus</a:t>
            </a:r>
          </a:p>
          <a:p>
            <a:r>
              <a:rPr lang="lt-LT" sz="2000" dirty="0" smtClean="0"/>
              <a:t>Kiekvieną dieną daržovės(ir ankštines) ir vaisiai</a:t>
            </a:r>
          </a:p>
          <a:p>
            <a:r>
              <a:rPr lang="lt-LT" sz="2000" dirty="0" smtClean="0"/>
              <a:t>Liesa raudona mėsa, mėsos gaminiai ne dažniau 2 – 3 kartus per savaitę, kiaušinius tą dieną kai nevartojama mėsa</a:t>
            </a:r>
          </a:p>
          <a:p>
            <a:r>
              <a:rPr lang="lt-LT" sz="2000" dirty="0" smtClean="0"/>
              <a:t>Rekomenduojama žuvis – 1 – 3 kartus per sav.</a:t>
            </a:r>
          </a:p>
          <a:p>
            <a:r>
              <a:rPr lang="lt-LT" sz="2000" dirty="0" smtClean="0"/>
              <a:t>Patiekalai gaminami su augaliniais aliejais –(geriausiai alyvuogių aliejus ir rapsų) gyvūninės kilmės riebalus riboti</a:t>
            </a:r>
          </a:p>
          <a:p>
            <a:r>
              <a:rPr lang="lt-LT" sz="2000" dirty="0" smtClean="0"/>
              <a:t>Ribojame papildomą kiekį druskos</a:t>
            </a:r>
          </a:p>
          <a:p>
            <a:r>
              <a:rPr lang="lt-LT" sz="2000" dirty="0" smtClean="0"/>
              <a:t>Ribojame saldžius gėrimus, gerti vandenį.</a:t>
            </a:r>
          </a:p>
          <a:p>
            <a:r>
              <a:rPr lang="lt-LT" sz="2000" dirty="0" smtClean="0"/>
              <a:t>Fizinis aktyvumas keliasdešimt minučių per dieną gryname ore.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661302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sz="4400" b="1" dirty="0" smtClean="0">
                <a:solidFill>
                  <a:schemeClr val="accent3">
                    <a:lumMod val="50000"/>
                  </a:schemeClr>
                </a:solidFill>
              </a:rPr>
              <a:t>Angliavandeniai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dirty="0" smtClean="0"/>
              <a:t> 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Vaikas turi valgyti įvairius kepinius ir košes</a:t>
            </a:r>
          </a:p>
          <a:p>
            <a:r>
              <a:rPr lang="lt-LT" dirty="0" smtClean="0"/>
              <a:t>Vietoje saldumynų rekomenduojami vaisiai ir daržovės, kurie yra geras skaidulų šaltinis</a:t>
            </a:r>
          </a:p>
          <a:p>
            <a:r>
              <a:rPr lang="lt-LT" dirty="0" smtClean="0"/>
              <a:t>Maistinės skaidulos iki</a:t>
            </a:r>
            <a:r>
              <a:rPr lang="ru-RU" dirty="0" smtClean="0"/>
              <a:t> 10</a:t>
            </a:r>
            <a:r>
              <a:rPr lang="lt-LT" dirty="0" smtClean="0"/>
              <a:t>g</a:t>
            </a:r>
            <a:r>
              <a:rPr lang="ru-RU" dirty="0" smtClean="0"/>
              <a:t> </a:t>
            </a:r>
            <a:r>
              <a:rPr lang="lt-LT" dirty="0" smtClean="0"/>
              <a:t>per parą</a:t>
            </a:r>
            <a:endParaRPr lang="ru-RU" dirty="0"/>
          </a:p>
          <a:p>
            <a:endParaRPr lang="lt-LT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35814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4267200"/>
            <a:ext cx="3313311" cy="218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11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Baltymai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Pilnaverčių baltymų šaltiniai </a:t>
            </a:r>
            <a:r>
              <a:rPr lang="ru-RU" dirty="0" smtClean="0"/>
              <a:t>– </a:t>
            </a:r>
            <a:r>
              <a:rPr lang="lt-LT" dirty="0" smtClean="0"/>
              <a:t>pienas ir pieno produkatai, neriebi paukštiena</a:t>
            </a:r>
            <a:r>
              <a:rPr lang="ru-RU" dirty="0" smtClean="0"/>
              <a:t> </a:t>
            </a:r>
            <a:endParaRPr lang="lt-LT" dirty="0" smtClean="0"/>
          </a:p>
          <a:p>
            <a:r>
              <a:rPr lang="lt-LT" dirty="0" smtClean="0"/>
              <a:t>Žuvis</a:t>
            </a:r>
          </a:p>
          <a:p>
            <a:r>
              <a:rPr lang="lt-LT" dirty="0" smtClean="0"/>
              <a:t>Augalinės ir gyvūninės kilmės baltymų santykis 1:2</a:t>
            </a:r>
            <a:endParaRPr lang="lt-LT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800"/>
            <a:ext cx="3810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33800"/>
            <a:ext cx="3429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53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Riebalai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5257800"/>
          </a:xfrm>
        </p:spPr>
        <p:txBody>
          <a:bodyPr>
            <a:noAutofit/>
          </a:bodyPr>
          <a:lstStyle/>
          <a:p>
            <a:r>
              <a:rPr lang="lt-LT" sz="2000" dirty="0" smtClean="0"/>
              <a:t>Iki </a:t>
            </a:r>
            <a:r>
              <a:rPr lang="ru-RU" sz="2000" dirty="0" smtClean="0"/>
              <a:t> 2</a:t>
            </a:r>
            <a:r>
              <a:rPr lang="lt-LT" sz="2000" dirty="0" smtClean="0"/>
              <a:t> metukų pabaigos riebalai ir cholesterolis neribojami, svarbūs centrinės nervų sistemos vystymuisi.</a:t>
            </a:r>
            <a:r>
              <a:rPr lang="ru-RU" sz="2000" dirty="0" smtClean="0"/>
              <a:t> </a:t>
            </a:r>
            <a:endParaRPr lang="lt-LT" sz="2000" dirty="0" smtClean="0"/>
          </a:p>
          <a:p>
            <a:r>
              <a:rPr lang="lt-LT" sz="2000" dirty="0" smtClean="0"/>
              <a:t>Po</a:t>
            </a:r>
            <a:r>
              <a:rPr lang="ru-RU" sz="2000" dirty="0" smtClean="0"/>
              <a:t> 2 </a:t>
            </a:r>
            <a:r>
              <a:rPr lang="lt-LT" sz="2000" dirty="0" smtClean="0"/>
              <a:t>metų</a:t>
            </a:r>
            <a:r>
              <a:rPr lang="ru-RU" sz="2000" dirty="0" smtClean="0"/>
              <a:t>, </a:t>
            </a:r>
            <a:r>
              <a:rPr lang="lt-LT" sz="2000" dirty="0" smtClean="0"/>
              <a:t>rekomenduojama</a:t>
            </a:r>
            <a:r>
              <a:rPr lang="ru-RU" sz="2000" dirty="0" smtClean="0"/>
              <a:t> 30</a:t>
            </a:r>
            <a:r>
              <a:rPr lang="en-US" sz="2000" dirty="0" smtClean="0"/>
              <a:t>% </a:t>
            </a:r>
            <a:r>
              <a:rPr lang="lt-LT" sz="2000" dirty="0" smtClean="0"/>
              <a:t>energetinių poreikių</a:t>
            </a:r>
            <a:r>
              <a:rPr lang="ru-RU" sz="2000" dirty="0" smtClean="0"/>
              <a:t>. </a:t>
            </a:r>
            <a:r>
              <a:rPr lang="lt-LT" sz="2000" dirty="0" smtClean="0"/>
              <a:t>Rekomenduojami sviestas ir augaliniai aliejai</a:t>
            </a:r>
            <a:endParaRPr lang="ru-RU" sz="20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lt-LT" sz="2000" dirty="0" smtClean="0"/>
              <a:t>Po</a:t>
            </a:r>
            <a:r>
              <a:rPr lang="ru-RU" sz="2000" dirty="0" smtClean="0"/>
              <a:t> 3</a:t>
            </a:r>
            <a:r>
              <a:rPr lang="lt-LT" sz="2000" dirty="0" smtClean="0"/>
              <a:t> metukų rekomenduojama mažinti gyvūninės kilmės riebalus</a:t>
            </a:r>
            <a:r>
              <a:rPr lang="ru-RU" sz="2000" dirty="0" smtClean="0"/>
              <a:t> (</a:t>
            </a:r>
            <a:r>
              <a:rPr lang="lt-LT" sz="2000" dirty="0" smtClean="0"/>
              <a:t>iki</a:t>
            </a:r>
            <a:r>
              <a:rPr lang="ru-RU" sz="2000" dirty="0" smtClean="0"/>
              <a:t> </a:t>
            </a:r>
            <a:r>
              <a:rPr lang="ru-RU" sz="2000" dirty="0"/>
              <a:t>10% </a:t>
            </a:r>
            <a:r>
              <a:rPr lang="lt-LT" sz="2000" dirty="0" smtClean="0"/>
              <a:t>energijos</a:t>
            </a:r>
            <a:r>
              <a:rPr lang="ru-RU" sz="2000" dirty="0" smtClean="0"/>
              <a:t>)</a:t>
            </a:r>
            <a:r>
              <a:rPr lang="lt-LT" sz="2000" dirty="0" smtClean="0"/>
              <a:t> ir padidinti augalinių aliejų</a:t>
            </a:r>
            <a:r>
              <a:rPr lang="ru-RU" sz="2000" dirty="0" smtClean="0"/>
              <a:t> </a:t>
            </a:r>
            <a:r>
              <a:rPr lang="lt-LT" sz="2000" dirty="0" smtClean="0"/>
              <a:t>ir nesočiąsias riebalų rūgštis.</a:t>
            </a:r>
            <a:endParaRPr lang="ru-RU" sz="2000" dirty="0"/>
          </a:p>
          <a:p>
            <a:endParaRPr lang="lt-LT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287774"/>
            <a:ext cx="3581400" cy="218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3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606" y="1003123"/>
            <a:ext cx="3954462" cy="5741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2329934"/>
            <a:ext cx="304800" cy="228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399" y="2259568"/>
            <a:ext cx="2028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s</a:t>
            </a:r>
            <a:r>
              <a:rPr lang="lt-LT" dirty="0" smtClean="0"/>
              <a:t>otieji</a:t>
            </a:r>
            <a:endParaRPr lang="lt-LT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856271"/>
            <a:ext cx="304800" cy="223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lt-LT" dirty="0"/>
          </a:p>
        </p:txBody>
      </p:sp>
      <p:sp>
        <p:nvSpPr>
          <p:cNvPr id="6" name="TextBox 5"/>
          <p:cNvSpPr txBox="1"/>
          <p:nvPr/>
        </p:nvSpPr>
        <p:spPr>
          <a:xfrm>
            <a:off x="533401" y="2743201"/>
            <a:ext cx="2497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mononesotieji</a:t>
            </a:r>
            <a:endParaRPr lang="lt-LT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3352801"/>
            <a:ext cx="304799" cy="1685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lt-LT" dirty="0"/>
          </a:p>
        </p:txBody>
      </p:sp>
      <p:sp>
        <p:nvSpPr>
          <p:cNvPr id="9" name="TextBox 8"/>
          <p:cNvSpPr txBox="1"/>
          <p:nvPr/>
        </p:nvSpPr>
        <p:spPr>
          <a:xfrm>
            <a:off x="533399" y="3247329"/>
            <a:ext cx="2650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polinesotieji</a:t>
            </a:r>
            <a:endParaRPr lang="lt-LT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3784951"/>
            <a:ext cx="304799" cy="17744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lt-LT" dirty="0"/>
          </a:p>
        </p:txBody>
      </p:sp>
      <p:sp>
        <p:nvSpPr>
          <p:cNvPr id="11" name="TextBox 10"/>
          <p:cNvSpPr txBox="1"/>
          <p:nvPr/>
        </p:nvSpPr>
        <p:spPr>
          <a:xfrm>
            <a:off x="533399" y="3676502"/>
            <a:ext cx="2883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k</a:t>
            </a:r>
            <a:r>
              <a:rPr lang="lt-LT" dirty="0" smtClean="0"/>
              <a:t>itos riebalinės substancijos</a:t>
            </a:r>
            <a:endParaRPr lang="lt-LT" dirty="0"/>
          </a:p>
        </p:txBody>
      </p:sp>
      <p:sp>
        <p:nvSpPr>
          <p:cNvPr id="12" name="TextBox 11"/>
          <p:cNvSpPr txBox="1"/>
          <p:nvPr/>
        </p:nvSpPr>
        <p:spPr>
          <a:xfrm>
            <a:off x="6269197" y="2244508"/>
            <a:ext cx="2389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dirty="0"/>
              <a:t>r</a:t>
            </a:r>
            <a:r>
              <a:rPr lang="lt-LT" sz="1600" dirty="0" smtClean="0"/>
              <a:t>apsų aliejus</a:t>
            </a:r>
            <a:endParaRPr lang="lt-LT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276723" y="2558535"/>
            <a:ext cx="2403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dirty="0"/>
              <a:t>d</a:t>
            </a:r>
            <a:r>
              <a:rPr lang="lt-LT" sz="1600" dirty="0" smtClean="0"/>
              <a:t>ygminų aliejus</a:t>
            </a:r>
            <a:endParaRPr lang="lt-LT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324600" y="2927867"/>
            <a:ext cx="2475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dirty="0"/>
              <a:t>s</a:t>
            </a:r>
            <a:r>
              <a:rPr lang="lt-LT" sz="1600" dirty="0" smtClean="0"/>
              <a:t>aulėgrąžų aliejus</a:t>
            </a:r>
            <a:endParaRPr lang="lt-LT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276723" y="3247329"/>
            <a:ext cx="2381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dirty="0" smtClean="0"/>
              <a:t>kukurūzų aleijus</a:t>
            </a:r>
            <a:endParaRPr lang="lt-LT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324600" y="3606066"/>
            <a:ext cx="2281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dirty="0"/>
              <a:t>a</a:t>
            </a:r>
            <a:r>
              <a:rPr lang="lt-LT" sz="1600" dirty="0" smtClean="0"/>
              <a:t>lyvuogių aliejus</a:t>
            </a:r>
            <a:endParaRPr lang="lt-LT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324600" y="3873674"/>
            <a:ext cx="1939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dirty="0"/>
              <a:t>s</a:t>
            </a:r>
            <a:r>
              <a:rPr lang="lt-LT" sz="1600" dirty="0" smtClean="0"/>
              <a:t>ojų aliejus</a:t>
            </a:r>
            <a:endParaRPr lang="lt-LT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344264" y="4147066"/>
            <a:ext cx="2314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dirty="0"/>
              <a:t>ž</a:t>
            </a:r>
            <a:r>
              <a:rPr lang="lt-LT" sz="1600" dirty="0" smtClean="0"/>
              <a:t>emės rieš. aliejus</a:t>
            </a:r>
            <a:r>
              <a:rPr lang="ru-RU" sz="1600" dirty="0" smtClean="0"/>
              <a:t> </a:t>
            </a:r>
            <a:endParaRPr lang="lt-LT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324600" y="4885730"/>
            <a:ext cx="2610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 </a:t>
            </a:r>
            <a:r>
              <a:rPr lang="lt-LT" sz="1600" dirty="0" smtClean="0"/>
              <a:t>kakavos pupelių sviestas</a:t>
            </a:r>
            <a:endParaRPr lang="lt-LT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6276723" y="5225534"/>
            <a:ext cx="265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600" dirty="0" smtClean="0"/>
              <a:t>Palmių branduolių aliejus</a:t>
            </a:r>
            <a:endParaRPr lang="lt-LT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384714" y="5594866"/>
            <a:ext cx="2067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dirty="0" smtClean="0"/>
              <a:t>Kokosų sviestas</a:t>
            </a:r>
            <a:endParaRPr lang="lt-LT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344264" y="4516398"/>
            <a:ext cx="2897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dirty="0" smtClean="0"/>
              <a:t>medvilnės sėklų aliejus</a:t>
            </a:r>
            <a:endParaRPr lang="lt-LT" sz="1600" dirty="0"/>
          </a:p>
        </p:txBody>
      </p:sp>
    </p:spTree>
    <p:extLst>
      <p:ext uri="{BB962C8B-B14F-4D97-AF65-F5344CB8AC3E}">
        <p14:creationId xmlns:p14="http://schemas.microsoft.com/office/powerpoint/2010/main" val="240699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balansas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2286000"/>
            <a:ext cx="6019799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2590800"/>
            <a:ext cx="4401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/>
              <a:t>Balansas</a:t>
            </a:r>
            <a:endParaRPr lang="lt-LT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3308865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/>
              <a:t>Maitinimasis</a:t>
            </a:r>
            <a:endParaRPr lang="lt-LT" dirty="0"/>
          </a:p>
        </p:txBody>
      </p:sp>
      <p:sp>
        <p:nvSpPr>
          <p:cNvPr id="7" name="TextBox 6"/>
          <p:cNvSpPr txBox="1"/>
          <p:nvPr/>
        </p:nvSpPr>
        <p:spPr>
          <a:xfrm>
            <a:off x="5993130" y="3128217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Metaboliniai ir fiziologiniai </a:t>
            </a:r>
          </a:p>
          <a:p>
            <a:r>
              <a:rPr lang="lt-LT" dirty="0" smtClean="0"/>
              <a:t>procesai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63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>
                <a:solidFill>
                  <a:srgbClr val="663300"/>
                </a:solidFill>
              </a:rPr>
              <a:t>Maitinimas ikimokykliniame amžiuje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Šiek tiek mažėja augimo tempas, bet energijos reikia nes padidėja vaiko fizinis aktyvumas</a:t>
            </a:r>
          </a:p>
          <a:p>
            <a:r>
              <a:rPr lang="lt-LT" dirty="0" smtClean="0"/>
              <a:t>Virškinimo traktas pilnai pasiruošęs maisto virškinimui ir pasisavinimui. Vaikai jau gali maitintis kaip suaugusieji.</a:t>
            </a:r>
          </a:p>
          <a:p>
            <a:r>
              <a:rPr lang="lt-LT" dirty="0" smtClean="0"/>
              <a:t>Išskyrus sunkiai virškinamą maistą: keptus ir riebius mėsos patiekalus, taip pat ribojamos ankštinės daržovės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968874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6">
                    <a:lumMod val="50000"/>
                  </a:schemeClr>
                </a:solidFill>
              </a:rPr>
              <a:t>Maitinimas ikimokykliniame amžiuje</a:t>
            </a:r>
            <a:endParaRPr lang="lt-LT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lt-LT" dirty="0" smtClean="0"/>
              <a:t>Specifinės problemos:</a:t>
            </a:r>
          </a:p>
          <a:p>
            <a:r>
              <a:rPr lang="lt-LT" dirty="0" smtClean="0"/>
              <a:t>Nepakankamas kiekis energijos, baltymų, vitaminų ir mineralų augančiam organizmui yra rimta grėsmė</a:t>
            </a:r>
          </a:p>
          <a:p>
            <a:r>
              <a:rPr lang="lt-LT" dirty="0" smtClean="0"/>
              <a:t>Pastovus nedavalgymas pasireiškia per mažu svoriu ir ūgiu, mažakraujyste, silpna imunine sistema, o taip pat sulėtejusiu intelekto išsivystymu</a:t>
            </a:r>
            <a:endParaRPr lang="lt-LT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lt-LT" dirty="0" smtClean="0"/>
              <a:t>Vit D ir kalcis svarbus kaulų augimui</a:t>
            </a:r>
          </a:p>
          <a:p>
            <a:r>
              <a:rPr lang="lt-LT" dirty="0" smtClean="0"/>
              <a:t>Fe svarbi kognytiviniam išsivystymui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62723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663300"/>
                </a:solidFill>
              </a:rPr>
              <a:t>Mityba ikimokykliniame amžiuje</a:t>
            </a:r>
            <a:endParaRPr lang="lt-LT" b="1" dirty="0">
              <a:solidFill>
                <a:srgbClr val="66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Kita problema – per daug energijos, kuri priveda prie viršsvorio ir nutukimo</a:t>
            </a:r>
          </a:p>
          <a:p>
            <a:r>
              <a:rPr lang="lt-LT" dirty="0" smtClean="0"/>
              <a:t>Per daug kalorijų iš riebalų ir cukrų</a:t>
            </a:r>
          </a:p>
          <a:p>
            <a:r>
              <a:rPr lang="lt-LT" dirty="0" smtClean="0"/>
              <a:t>Per daug laiko praleidžiama prie televizoriaus ir kompiuterio</a:t>
            </a:r>
            <a:endParaRPr lang="lt-LT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lt-LT" dirty="0" smtClean="0"/>
              <a:t>Svarbus sveiko maitinimosi elementas yra valgymo reguliarumas ir taisyklingas maisto davinių paskirstymas dienos bėgyje</a:t>
            </a:r>
          </a:p>
          <a:p>
            <a:r>
              <a:rPr lang="lt-LT" dirty="0" smtClean="0"/>
              <a:t>Tai sąlygoja taisyklingą medžiagų apykaitą ir atitinkamą gliukozės kiekį kraujyje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93044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6">
                    <a:lumMod val="50000"/>
                  </a:schemeClr>
                </a:solidFill>
              </a:rPr>
              <a:t>Maitinimosi ypatumai ikimokykliniame amžiuje</a:t>
            </a:r>
            <a:endParaRPr lang="lt-LT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352801698"/>
              </p:ext>
            </p:extLst>
          </p:nvPr>
        </p:nvGraphicFramePr>
        <p:xfrm>
          <a:off x="457200" y="1600200"/>
          <a:ext cx="7467600" cy="210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9200"/>
                <a:gridCol w="2489200"/>
                <a:gridCol w="2489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Pavadinimas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Valgoma 4 kartus</a:t>
                      </a:r>
                      <a:r>
                        <a:rPr lang="pl-PL" dirty="0" smtClean="0"/>
                        <a:t>%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Valgoma</a:t>
                      </a:r>
                      <a:r>
                        <a:rPr lang="lt-LT" baseline="0" dirty="0" smtClean="0"/>
                        <a:t> 5 kartus</a:t>
                      </a:r>
                      <a:r>
                        <a:rPr lang="en-US" baseline="0" dirty="0" smtClean="0"/>
                        <a:t>%</a:t>
                      </a:r>
                      <a:endParaRPr lang="lt-L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Pirmi pusryčiai</a:t>
                      </a:r>
                    </a:p>
                    <a:p>
                      <a:pPr algn="ctr"/>
                      <a:r>
                        <a:rPr lang="lt-LT" dirty="0" smtClean="0"/>
                        <a:t>Antri pusryčiai</a:t>
                      </a:r>
                    </a:p>
                    <a:p>
                      <a:pPr algn="ctr"/>
                      <a:r>
                        <a:rPr lang="lt-LT" dirty="0" smtClean="0"/>
                        <a:t>Pietūs</a:t>
                      </a:r>
                    </a:p>
                    <a:p>
                      <a:pPr algn="ctr"/>
                      <a:r>
                        <a:rPr lang="lt-LT" dirty="0" smtClean="0"/>
                        <a:t>Pavakariai</a:t>
                      </a:r>
                    </a:p>
                    <a:p>
                      <a:pPr algn="ctr"/>
                      <a:r>
                        <a:rPr lang="lt-LT" dirty="0" smtClean="0"/>
                        <a:t>Vakarienė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25</a:t>
                      </a:r>
                    </a:p>
                    <a:p>
                      <a:pPr algn="ctr"/>
                      <a:r>
                        <a:rPr lang="lt-LT" dirty="0" smtClean="0"/>
                        <a:t>-</a:t>
                      </a:r>
                    </a:p>
                    <a:p>
                      <a:pPr algn="ctr"/>
                      <a:r>
                        <a:rPr lang="lt-LT" dirty="0" smtClean="0"/>
                        <a:t>35</a:t>
                      </a:r>
                    </a:p>
                    <a:p>
                      <a:pPr algn="ctr"/>
                      <a:r>
                        <a:rPr lang="lt-LT" dirty="0" smtClean="0"/>
                        <a:t>15</a:t>
                      </a:r>
                    </a:p>
                    <a:p>
                      <a:pPr algn="ctr"/>
                      <a:r>
                        <a:rPr lang="lt-LT" dirty="0" smtClean="0"/>
                        <a:t>25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25</a:t>
                      </a:r>
                    </a:p>
                    <a:p>
                      <a:pPr algn="ctr"/>
                      <a:r>
                        <a:rPr lang="lt-LT" dirty="0" smtClean="0"/>
                        <a:t>10</a:t>
                      </a:r>
                    </a:p>
                    <a:p>
                      <a:pPr algn="ctr"/>
                      <a:r>
                        <a:rPr lang="lt-LT" dirty="0" smtClean="0"/>
                        <a:t>30</a:t>
                      </a:r>
                    </a:p>
                    <a:p>
                      <a:pPr algn="ctr"/>
                      <a:r>
                        <a:rPr lang="lt-LT" dirty="0" smtClean="0"/>
                        <a:t>10</a:t>
                      </a:r>
                    </a:p>
                    <a:p>
                      <a:pPr algn="ctr"/>
                      <a:r>
                        <a:rPr lang="lt-LT" dirty="0" smtClean="0"/>
                        <a:t>25</a:t>
                      </a:r>
                    </a:p>
                    <a:p>
                      <a:pPr algn="ctr"/>
                      <a:endParaRPr lang="lt-L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3940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6">
                    <a:lumMod val="50000"/>
                  </a:schemeClr>
                </a:solidFill>
              </a:rPr>
              <a:t>Ikimokyklinio amžiaus vaikų maitinimosi ypatumai</a:t>
            </a:r>
            <a:endParaRPr lang="lt-LT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sz="1800" dirty="0"/>
              <a:t>Svarbiausi </a:t>
            </a:r>
            <a:r>
              <a:rPr lang="lt-LT" sz="1800" dirty="0" smtClean="0"/>
              <a:t>mažų </a:t>
            </a:r>
            <a:r>
              <a:rPr lang="lt-LT" sz="1800" dirty="0"/>
              <a:t>vaikų energijos </a:t>
            </a:r>
            <a:r>
              <a:rPr lang="lt-LT" sz="1800" dirty="0" smtClean="0"/>
              <a:t>šaltiniai turi būti grūdiniai produktai</a:t>
            </a:r>
          </a:p>
          <a:p>
            <a:r>
              <a:rPr lang="lt-LT" sz="1800" dirty="0" smtClean="0"/>
              <a:t>Svarbūs kalcio šaltiniai yra pienas ir pieno produktai. Palyginimui žmogaus virškinimo trakte pasisavina 40 – 70</a:t>
            </a:r>
            <a:r>
              <a:rPr lang="en-US" sz="1800" dirty="0" smtClean="0"/>
              <a:t>%</a:t>
            </a:r>
            <a:r>
              <a:rPr lang="lt-LT" sz="1800" dirty="0" smtClean="0"/>
              <a:t> kalcio iš pieno, o iš žalių daržovių 15</a:t>
            </a:r>
            <a:r>
              <a:rPr lang="en-US" sz="1800" dirty="0" smtClean="0"/>
              <a:t>%</a:t>
            </a:r>
            <a:r>
              <a:rPr lang="lt-LT" sz="1800" dirty="0" smtClean="0"/>
              <a:t>. Rekomenduojamas 2</a:t>
            </a:r>
            <a:r>
              <a:rPr lang="en-US" sz="1800" dirty="0" smtClean="0"/>
              <a:t>%</a:t>
            </a:r>
            <a:r>
              <a:rPr lang="lt-LT" sz="1800" dirty="0" smtClean="0"/>
              <a:t> riebumo pienas</a:t>
            </a:r>
          </a:p>
          <a:p>
            <a:r>
              <a:rPr lang="lt-LT" sz="1800" dirty="0" smtClean="0"/>
              <a:t>Baltymų šaltiniai: liesa mėsa, paukštiena,  ir žuvis.</a:t>
            </a:r>
          </a:p>
          <a:p>
            <a:r>
              <a:rPr lang="lt-LT" sz="1800" dirty="0" smtClean="0"/>
              <a:t>CNS ir regėjimui svarbios  polinesočiosios riebiosios rūgštys (jūrinė žuvis)</a:t>
            </a:r>
          </a:p>
          <a:p>
            <a:r>
              <a:rPr lang="lt-LT" sz="1800" dirty="0" smtClean="0"/>
              <a:t>Daržovės ir vaisiai turi būti kiekviename maisto davinyje. Kadangi jie yra  ląstelienos ,vitaminų ir mineralų šaltinis, taip pat mažai turi kalorijų – puikus užkandis.</a:t>
            </a:r>
          </a:p>
          <a:p>
            <a:r>
              <a:rPr lang="lt-LT" sz="1800" dirty="0" smtClean="0"/>
              <a:t>Gėrimai – nesaldintos vaisių sultys, daržovių + vaisių sultys</a:t>
            </a:r>
            <a:endParaRPr lang="lt-LT" sz="1800" dirty="0"/>
          </a:p>
        </p:txBody>
      </p:sp>
    </p:spTree>
    <p:extLst>
      <p:ext uri="{BB962C8B-B14F-4D97-AF65-F5344CB8AC3E}">
        <p14:creationId xmlns:p14="http://schemas.microsoft.com/office/powerpoint/2010/main" val="21237336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/>
          <a:lstStyle/>
          <a:p>
            <a:r>
              <a:rPr lang="lt-LT" b="1" dirty="0" smtClean="0">
                <a:solidFill>
                  <a:schemeClr val="accent6">
                    <a:lumMod val="50000"/>
                  </a:schemeClr>
                </a:solidFill>
              </a:rPr>
              <a:t>Meniu</a:t>
            </a:r>
            <a:endParaRPr lang="lt-LT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681180521"/>
              </p:ext>
            </p:extLst>
          </p:nvPr>
        </p:nvGraphicFramePr>
        <p:xfrm>
          <a:off x="457200" y="1371600"/>
          <a:ext cx="746760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520"/>
                <a:gridCol w="1493520"/>
                <a:gridCol w="1493520"/>
                <a:gridCol w="1493520"/>
                <a:gridCol w="14935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Meniu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 – 1.5</a:t>
                      </a:r>
                      <a:r>
                        <a:rPr lang="lt-LT" sz="1400" baseline="0" dirty="0" smtClean="0"/>
                        <a:t> metų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1.5 – 3 metų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3 – 5 metai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5 – 7 metai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b="1" dirty="0" smtClean="0"/>
                        <a:t>Pusryčiai</a:t>
                      </a:r>
                      <a:endParaRPr lang="lt-L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Košė</a:t>
                      </a:r>
                      <a:r>
                        <a:rPr lang="lt-LT" sz="1400" baseline="0" dirty="0" smtClean="0"/>
                        <a:t> arba šviežios daržovės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250g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250g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Jogurtas</a:t>
                      </a:r>
                      <a:r>
                        <a:rPr lang="lt-LT" sz="1400" baseline="0" dirty="0" smtClean="0"/>
                        <a:t> (pienas, kefyras), sultys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150g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150g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200g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b="1" dirty="0" smtClean="0"/>
                        <a:t>Pietūs</a:t>
                      </a:r>
                      <a:endParaRPr lang="lt-L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Salotos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-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40g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50g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50g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Sriuba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150g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250g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Mėsa, žuvis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50g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60g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70g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80g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Šviežios</a:t>
                      </a:r>
                      <a:r>
                        <a:rPr lang="lt-LT" sz="1400" baseline="0" dirty="0" smtClean="0"/>
                        <a:t> daržovės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130g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130g</a:t>
                      </a:r>
                      <a:endParaRPr lang="lt-LT" sz="1400" dirty="0"/>
                    </a:p>
                  </a:txBody>
                  <a:tcPr/>
                </a:tc>
              </a:tr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Vaisiai, uogos, sultys arba kompotas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150g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smtClean="0"/>
                        <a:t>150g</a:t>
                      </a:r>
                      <a:endParaRPr lang="lt-LT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81900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6">
                    <a:lumMod val="50000"/>
                  </a:schemeClr>
                </a:solidFill>
              </a:rPr>
              <a:t>Meniu</a:t>
            </a:r>
            <a:endParaRPr lang="lt-LT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72604754"/>
              </p:ext>
            </p:extLst>
          </p:nvPr>
        </p:nvGraphicFramePr>
        <p:xfrm>
          <a:off x="457200" y="1600200"/>
          <a:ext cx="7467600" cy="486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520"/>
                <a:gridCol w="1493520"/>
                <a:gridCol w="1493520"/>
                <a:gridCol w="1493520"/>
                <a:gridCol w="14935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Meniu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 – 1.5</a:t>
                      </a:r>
                      <a:r>
                        <a:rPr lang="lt-LT" sz="1400" baseline="0" dirty="0" smtClean="0"/>
                        <a:t> metų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1.5 – 3 metų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3 – 5 metai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5 – 7 metai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b="1" dirty="0" smtClean="0"/>
                        <a:t>2 pusryčiai ir pavakariai</a:t>
                      </a:r>
                      <a:endParaRPr lang="lt-L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Jogurtas</a:t>
                      </a:r>
                      <a:r>
                        <a:rPr lang="lt-LT" sz="1400" baseline="0" dirty="0" smtClean="0"/>
                        <a:t> (kefyras, pienas)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150g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150g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200g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Bandelė</a:t>
                      </a:r>
                      <a:r>
                        <a:rPr lang="lt-LT" sz="1400" baseline="0" dirty="0" smtClean="0"/>
                        <a:t> (sausainiai)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15g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15 – 45g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25 –</a:t>
                      </a:r>
                      <a:r>
                        <a:rPr lang="lt-LT" sz="1400" baseline="0" dirty="0" smtClean="0"/>
                        <a:t> 50g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35 – 60g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b="1" dirty="0" smtClean="0"/>
                        <a:t>Vakarienė</a:t>
                      </a:r>
                      <a:endParaRPr lang="lt-L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Daržovės</a:t>
                      </a:r>
                      <a:r>
                        <a:rPr lang="lt-LT" sz="1400" baseline="0" dirty="0" smtClean="0"/>
                        <a:t> (geriau šviežios) arba košė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180g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200g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Jogurtas (pienas)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150g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150g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150g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baseline="0" dirty="0" smtClean="0"/>
                        <a:t>Šviesi duona visai dienai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40g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70g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110g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Tamsi duona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30g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50g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60g</a:t>
                      </a:r>
                      <a:endParaRPr lang="lt-LT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79964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Maitinimosi ypatumai mokykliniame amžiuje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508" y="2232440"/>
            <a:ext cx="5998984" cy="360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76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tikslai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Taisyklingas protinis ir fizinis išsivystymas</a:t>
            </a:r>
          </a:p>
          <a:p>
            <a:r>
              <a:rPr lang="lt-LT" dirty="0" smtClean="0"/>
              <a:t>Brendimo procese būtinas  ne tik kaloringumas, bet ir svarbiausi maitinamieji komponentai</a:t>
            </a:r>
          </a:p>
          <a:p>
            <a:endParaRPr lang="lt-LT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00200"/>
            <a:ext cx="4191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71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663300"/>
                </a:solidFill>
              </a:rPr>
              <a:t>Mokyklinis amžius</a:t>
            </a:r>
            <a:endParaRPr lang="lt-LT" b="1" dirty="0">
              <a:solidFill>
                <a:srgbClr val="66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Fizinio ir protinio žmogaus vystymosi laikotarpis</a:t>
            </a:r>
          </a:p>
          <a:p>
            <a:r>
              <a:rPr lang="lt-LT" dirty="0" smtClean="0"/>
              <a:t>3 laikotarpiai:</a:t>
            </a:r>
          </a:p>
          <a:p>
            <a:r>
              <a:rPr lang="lt-LT" dirty="0" smtClean="0"/>
              <a:t>7- 9 metai</a:t>
            </a:r>
          </a:p>
          <a:p>
            <a:r>
              <a:rPr lang="lt-LT" dirty="0" smtClean="0"/>
              <a:t>10 – 15 metų</a:t>
            </a:r>
          </a:p>
          <a:p>
            <a:r>
              <a:rPr lang="lt-LT" dirty="0" smtClean="0"/>
              <a:t>Kai sukanka16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762909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467600" cy="1143000"/>
          </a:xfrm>
        </p:spPr>
        <p:txBody>
          <a:bodyPr>
            <a:normAutofit/>
          </a:bodyPr>
          <a:lstStyle/>
          <a:p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Balanso Koncepcija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/>
              <a:t>Dieta taisyklingam organizmo funkcionavimui, kurioje ne per daug ir ne per mažai maitinamųjų komponentų</a:t>
            </a:r>
          </a:p>
          <a:p>
            <a:r>
              <a:rPr lang="lt-LT" dirty="0"/>
              <a:t>Subalansuota dieta traktuojama kaip mityba, kuri aprūpina organizmą įvairiais produktais, tokiomis proporcijomis, kad maistas turtingas vienais komponentais, netrukdytų kitų komponentų įsisavinimui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74137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663300"/>
                </a:solidFill>
              </a:rPr>
              <a:t>Mokyklinis amžius 7 – 9 metai</a:t>
            </a:r>
            <a:endParaRPr lang="lt-LT" b="1" dirty="0">
              <a:solidFill>
                <a:srgbClr val="66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Maitinimosi poreikiai panašūs kaip ikimokykliniame amžiuje</a:t>
            </a:r>
          </a:p>
          <a:p>
            <a:r>
              <a:rPr lang="lt-LT" dirty="0" smtClean="0"/>
              <a:t>Dėl to, kad daugiau laiko leidžia sėdimoje padėtyje, mažesni energijos poreikiai</a:t>
            </a:r>
          </a:p>
          <a:p>
            <a:r>
              <a:rPr lang="lt-LT" dirty="0" smtClean="0"/>
              <a:t>Dažnai būna sumažėjęs apetitas</a:t>
            </a:r>
          </a:p>
          <a:p>
            <a:r>
              <a:rPr lang="lt-LT" dirty="0" smtClean="0"/>
              <a:t>Svarbus patiekalų patrauklumas</a:t>
            </a:r>
          </a:p>
          <a:p>
            <a:r>
              <a:rPr lang="lt-LT" dirty="0" smtClean="0"/>
              <a:t>Kadangi šiame laikotarpyje dygsta pastovūs dantys, svarbūs šie mineralai: kalcis, fosforas, magnis, fluoras (jurinė žuvis, lapinės daržovės, pieno produktai)</a:t>
            </a:r>
          </a:p>
          <a:p>
            <a:r>
              <a:rPr lang="lt-LT" dirty="0" smtClean="0"/>
              <a:t>Valgiaraštyje svarbu numatyti daugiau tų produktų, kuriuos reikia daugiau kramtyti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6610254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663300"/>
                </a:solidFill>
              </a:rPr>
              <a:t>10 – 15 metų</a:t>
            </a:r>
            <a:endParaRPr lang="lt-LT" b="1" dirty="0">
              <a:solidFill>
                <a:srgbClr val="66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Fizinis ir protinis išsivystymas įgauna pagreitį, kurtu padidėja ir fizinis aktyvumas</a:t>
            </a:r>
          </a:p>
          <a:p>
            <a:r>
              <a:rPr lang="lt-LT" dirty="0" smtClean="0"/>
              <a:t>Tokiame amžiuje vaikai pradeda domėtis sportu</a:t>
            </a:r>
          </a:p>
          <a:p>
            <a:r>
              <a:rPr lang="lt-LT" dirty="0" smtClean="0"/>
              <a:t>Palaipsniui atsiranda mergaičių ir berniukų brendimo skirtumai, kas turi įtakos maitinimosi poreikiams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2892898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663300"/>
                </a:solidFill>
              </a:rPr>
              <a:t>Mergaitės 10 - 15</a:t>
            </a:r>
            <a:endParaRPr lang="lt-LT" b="1" dirty="0">
              <a:solidFill>
                <a:srgbClr val="6633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lt-LT" dirty="0" smtClean="0"/>
              <a:t>Ankstesnis lytinis brendimas:</a:t>
            </a:r>
          </a:p>
          <a:p>
            <a:r>
              <a:rPr lang="lt-LT" dirty="0" smtClean="0"/>
              <a:t>Keičiasi figūra ir psichika</a:t>
            </a:r>
          </a:p>
          <a:p>
            <a:r>
              <a:rPr lang="lt-LT" dirty="0" smtClean="0"/>
              <a:t>Padidėja svoris, greičiau auga</a:t>
            </a:r>
            <a:endParaRPr lang="lt-LT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lt-LT" dirty="0" smtClean="0"/>
              <a:t>Padidėja visų maitinamųjų komponentų poreikis</a:t>
            </a:r>
          </a:p>
          <a:p>
            <a:r>
              <a:rPr lang="lt-LT" dirty="0" smtClean="0"/>
              <a:t>Svarbūs baltymai, kalcis, geležis</a:t>
            </a:r>
          </a:p>
          <a:p>
            <a:r>
              <a:rPr lang="lt-LT" dirty="0" smtClean="0"/>
              <a:t>Valgiaraštyje turi dominuoti liesa mėsa, liesas sūris, žuvis</a:t>
            </a:r>
          </a:p>
          <a:p>
            <a:r>
              <a:rPr lang="lt-LT" dirty="0" smtClean="0"/>
              <a:t>Produktai iš grūdų, daržovės ir vaisiai, ypač žalios lapinės daržovės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3754606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663300"/>
                </a:solidFill>
              </a:rPr>
              <a:t>Berniukai 10 - 15</a:t>
            </a:r>
            <a:endParaRPr lang="lt-LT" b="1" dirty="0">
              <a:solidFill>
                <a:srgbClr val="66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Subręsta vėliau,brendimo procesas praeina švelniau</a:t>
            </a:r>
          </a:p>
          <a:p>
            <a:r>
              <a:rPr lang="lt-LT" dirty="0" smtClean="0"/>
              <a:t>Didėja raumeninė ir  kaulinė masė</a:t>
            </a:r>
            <a:endParaRPr lang="lt-LT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lt-LT" dirty="0" smtClean="0"/>
              <a:t>Maitinimosi poreikiai padidėję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4151459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Lytinis brendimas – ypatingas laikas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Paauglystės laikotarpis susijęs su „maitinimosi laisve“</a:t>
            </a:r>
            <a:endParaRPr lang="ru-RU" dirty="0" smtClean="0"/>
          </a:p>
          <a:p>
            <a:r>
              <a:rPr lang="lt-LT" dirty="0" smtClean="0"/>
              <a:t>Kankina odos problemos</a:t>
            </a:r>
            <a:endParaRPr lang="ru-RU" dirty="0" smtClean="0"/>
          </a:p>
          <a:p>
            <a:r>
              <a:rPr lang="lt-LT" dirty="0" smtClean="0"/>
              <a:t>Didėja svoris</a:t>
            </a:r>
            <a:r>
              <a:rPr lang="ru-RU" dirty="0" smtClean="0"/>
              <a:t>, </a:t>
            </a:r>
            <a:r>
              <a:rPr lang="lt-LT" dirty="0" smtClean="0"/>
              <a:t>maitinimosi sutrikimai</a:t>
            </a:r>
            <a:endParaRPr lang="ru-RU" dirty="0" smtClean="0"/>
          </a:p>
          <a:p>
            <a:r>
              <a:rPr lang="ru-RU" dirty="0" smtClean="0"/>
              <a:t>Р</a:t>
            </a:r>
            <a:r>
              <a:rPr lang="lt-LT" dirty="0" smtClean="0"/>
              <a:t>sichikos ir elgesio sutrikimai</a:t>
            </a:r>
            <a:endParaRPr lang="ru-RU" dirty="0" smtClean="0"/>
          </a:p>
          <a:p>
            <a:endParaRPr lang="lt-LT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038600"/>
            <a:ext cx="3240024" cy="224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4038600"/>
            <a:ext cx="3580257" cy="224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34853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Paauglystės laikotarpis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dirty="0"/>
              <a:t>14 </a:t>
            </a:r>
            <a:r>
              <a:rPr lang="lt-LT" dirty="0" smtClean="0"/>
              <a:t>metų maitinimosi poreikiai tokie kaip suaugusiųjų</a:t>
            </a:r>
            <a:r>
              <a:rPr lang="ru-RU" dirty="0" smtClean="0"/>
              <a:t> </a:t>
            </a:r>
            <a:endParaRPr lang="lt-LT" dirty="0" smtClean="0"/>
          </a:p>
          <a:p>
            <a:r>
              <a:rPr lang="lt-LT" dirty="0" smtClean="0"/>
              <a:t>Padidėjęs baltymų poreikis</a:t>
            </a:r>
          </a:p>
          <a:p>
            <a:r>
              <a:rPr lang="lt-LT" dirty="0" smtClean="0"/>
              <a:t>Turi būti akcentuojamas: mitybos ir gražios odos, fizinio pajėgumo, proto aštrumo ryšys</a:t>
            </a:r>
            <a:endParaRPr lang="ru-RU" dirty="0"/>
          </a:p>
          <a:p>
            <a:endParaRPr lang="lt-LT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00200"/>
            <a:ext cx="37338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6032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3600" b="1" dirty="0" smtClean="0">
                <a:solidFill>
                  <a:schemeClr val="accent3">
                    <a:lumMod val="50000"/>
                  </a:schemeClr>
                </a:solidFill>
              </a:rPr>
              <a:t>Maitinimosi poreikiai</a:t>
            </a:r>
            <a:endParaRPr lang="lt-L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Šiame periode berniukams ir mergaitėms padidėja poreikis vit. A, D, B6, biotino, cinko, kalcio, magnio ir nepakeičiamų riebiųjų rūgščių</a:t>
            </a:r>
          </a:p>
          <a:p>
            <a:r>
              <a:rPr lang="lt-LT" dirty="0" smtClean="0"/>
              <a:t>Ypač trūksta magnio ir cinko</a:t>
            </a:r>
            <a:r>
              <a:rPr lang="ru-RU" dirty="0" smtClean="0"/>
              <a:t>, </a:t>
            </a:r>
            <a:r>
              <a:rPr lang="lt-LT" dirty="0" smtClean="0"/>
              <a:t>cinkas svarbus lytiniam brendimui</a:t>
            </a:r>
          </a:p>
          <a:p>
            <a:r>
              <a:rPr lang="lt-LT" dirty="0" smtClean="0"/>
              <a:t>Augimo problemos ir „augimo skausmai“ gali būti susiję su cinko trūkumu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570807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888966556"/>
              </p:ext>
            </p:extLst>
          </p:nvPr>
        </p:nvGraphicFramePr>
        <p:xfrm>
          <a:off x="228600" y="152400"/>
          <a:ext cx="8610604" cy="4483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1700"/>
                <a:gridCol w="1661695"/>
                <a:gridCol w="755316"/>
                <a:gridCol w="1057442"/>
                <a:gridCol w="1264647"/>
                <a:gridCol w="979718"/>
                <a:gridCol w="1230086"/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Baltymai</a:t>
                      </a:r>
                      <a:r>
                        <a:rPr lang="lt-LT" baseline="0" dirty="0" smtClean="0"/>
                        <a:t> (g/kg/parą)</a:t>
                      </a:r>
                      <a:endParaRPr lang="lt-LT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Riebalai</a:t>
                      </a:r>
                      <a:endParaRPr lang="lt-L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Angliavandeniai</a:t>
                      </a:r>
                      <a:endParaRPr lang="lt-L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 dirty="0"/>
                    </a:p>
                  </a:txBody>
                  <a:tcPr/>
                </a:tc>
              </a:tr>
              <a:tr h="1382323"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/>
                        <a:t>0.84</a:t>
                      </a:r>
                    </a:p>
                    <a:p>
                      <a:pPr algn="ctr"/>
                      <a:r>
                        <a:rPr lang="lt-LT" sz="1600" baseline="0" dirty="0" smtClean="0"/>
                        <a:t> (7 -15metų abiem lytim)</a:t>
                      </a:r>
                      <a:endParaRPr lang="lt-L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/>
                        <a:t>Iš viso</a:t>
                      </a:r>
                    </a:p>
                    <a:p>
                      <a:pPr algn="ctr"/>
                      <a:r>
                        <a:rPr lang="lt-LT" sz="1600" dirty="0" smtClean="0"/>
                        <a:t>(energijos</a:t>
                      </a:r>
                      <a:r>
                        <a:rPr lang="lt-LT" sz="1600" baseline="0" dirty="0" smtClean="0"/>
                        <a:t> </a:t>
                      </a:r>
                      <a:r>
                        <a:rPr lang="en-US" sz="1600" baseline="0" dirty="0" smtClean="0"/>
                        <a:t>%)</a:t>
                      </a:r>
                      <a:endParaRPr lang="lt-L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/>
                        <a:t>Sotieji</a:t>
                      </a:r>
                      <a:r>
                        <a:rPr lang="lt-LT" sz="1600" baseline="0" dirty="0" smtClean="0"/>
                        <a:t> (</a:t>
                      </a:r>
                      <a:r>
                        <a:rPr lang="en-US" sz="1600" baseline="0" dirty="0" smtClean="0"/>
                        <a:t>%)</a:t>
                      </a:r>
                      <a:endParaRPr lang="lt-L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/>
                        <a:t>n</a:t>
                      </a:r>
                      <a:r>
                        <a:rPr lang="lt-LT" sz="1600" baseline="0" dirty="0" smtClean="0"/>
                        <a:t>-3</a:t>
                      </a:r>
                      <a:endParaRPr lang="lt-L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/>
                        <a:t> n-6</a:t>
                      </a:r>
                    </a:p>
                    <a:p>
                      <a:pPr algn="ctr"/>
                      <a:r>
                        <a:rPr lang="lt-LT" sz="1600" dirty="0" smtClean="0"/>
                        <a:t>(</a:t>
                      </a:r>
                      <a:r>
                        <a:rPr lang="en-US" sz="1600" dirty="0" smtClean="0"/>
                        <a:t>%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lt-LT" sz="1600" dirty="0" smtClean="0"/>
                        <a:t>energijos</a:t>
                      </a:r>
                      <a:r>
                        <a:rPr lang="lt-LT" sz="1600" baseline="0" dirty="0" smtClean="0"/>
                        <a:t> dietoje)</a:t>
                      </a:r>
                      <a:endParaRPr lang="lt-L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/>
                        <a:t>Iš</a:t>
                      </a:r>
                      <a:r>
                        <a:rPr lang="lt-LT" sz="1600" baseline="0" dirty="0" smtClean="0"/>
                        <a:t> viso </a:t>
                      </a:r>
                      <a:r>
                        <a:rPr lang="en-US" sz="1600" baseline="0" dirty="0" smtClean="0"/>
                        <a:t>%</a:t>
                      </a:r>
                      <a:endParaRPr lang="lt-L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</a:t>
                      </a:r>
                      <a:r>
                        <a:rPr lang="lt-LT" sz="1600" dirty="0" smtClean="0"/>
                        <a:t>istinės</a:t>
                      </a:r>
                      <a:r>
                        <a:rPr lang="lt-LT" sz="1600" baseline="0" dirty="0" smtClean="0"/>
                        <a:t> skaidulos</a:t>
                      </a:r>
                    </a:p>
                    <a:p>
                      <a:pPr algn="ctr"/>
                      <a:r>
                        <a:rPr lang="lt-LT" sz="1600" baseline="0" dirty="0" smtClean="0"/>
                        <a:t>(g/žmogui/parai)</a:t>
                      </a:r>
                      <a:endParaRPr lang="lt-LT" sz="1600" dirty="0"/>
                    </a:p>
                  </a:txBody>
                  <a:tcPr/>
                </a:tc>
              </a:tr>
              <a:tr h="2339315"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/>
                        <a:t>16 – 18 metais</a:t>
                      </a:r>
                    </a:p>
                    <a:p>
                      <a:pPr algn="ctr"/>
                      <a:r>
                        <a:rPr lang="lt-LT" sz="1600" dirty="0" smtClean="0"/>
                        <a:t>Mergaitėms – 0.79</a:t>
                      </a:r>
                    </a:p>
                    <a:p>
                      <a:pPr algn="ctr"/>
                      <a:r>
                        <a:rPr lang="lt-LT" sz="1600" dirty="0" smtClean="0"/>
                        <a:t>Berniukams – 0.81</a:t>
                      </a:r>
                      <a:endParaRPr lang="lt-L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 </a:t>
                      </a:r>
                      <a:r>
                        <a:rPr lang="ru-RU" sz="1600" dirty="0" smtClean="0"/>
                        <a:t>-</a:t>
                      </a:r>
                      <a:r>
                        <a:rPr lang="ru-RU" sz="1600" baseline="0" dirty="0" smtClean="0"/>
                        <a:t> 35</a:t>
                      </a:r>
                      <a:endParaRPr lang="lt-L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/>
                        <a:t>&lt;10</a:t>
                      </a:r>
                      <a:endParaRPr lang="lt-L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/>
                        <a:t>0,5</a:t>
                      </a:r>
                      <a:r>
                        <a:rPr lang="en-US" sz="1600" dirty="0" smtClean="0"/>
                        <a:t>%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lt-LT" sz="1600" baseline="0" dirty="0" smtClean="0"/>
                        <a:t>energijos ALA</a:t>
                      </a:r>
                    </a:p>
                    <a:p>
                      <a:pPr algn="ctr"/>
                      <a:r>
                        <a:rPr lang="lt-LT" sz="1600" baseline="0" dirty="0" smtClean="0"/>
                        <a:t>250mg/parą EPA ir DHA</a:t>
                      </a:r>
                      <a:endParaRPr lang="lt-L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/>
                        <a:t>4 -</a:t>
                      </a:r>
                      <a:r>
                        <a:rPr lang="lt-LT" sz="1600" baseline="0" dirty="0" smtClean="0"/>
                        <a:t> 8</a:t>
                      </a:r>
                      <a:endParaRPr lang="lt-L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/>
                        <a:t>50 -</a:t>
                      </a:r>
                      <a:r>
                        <a:rPr lang="lt-LT" sz="1600" baseline="0" dirty="0" smtClean="0"/>
                        <a:t> 70</a:t>
                      </a:r>
                      <a:endParaRPr lang="lt-L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/>
                        <a:t>16 - 21</a:t>
                      </a:r>
                      <a:endParaRPr lang="lt-LT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73638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6">
                    <a:lumMod val="50000"/>
                  </a:schemeClr>
                </a:solidFill>
              </a:rPr>
              <a:t>Mokyklinio amžiaus vaikų maitinimosi ypatumai</a:t>
            </a:r>
            <a:endParaRPr lang="lt-LT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lt-LT" sz="2000" dirty="0" smtClean="0"/>
              <a:t>Stiprus augimas ir pastovių dantų formavimasis įtakoja, kad po10-tų  guvenimo metų ypatingą reikšmę turi mineralinės medžiagos: kalcis, fosforas, magnis ir fluoras</a:t>
            </a:r>
          </a:p>
          <a:p>
            <a:pPr algn="just"/>
            <a:r>
              <a:rPr lang="lt-LT" sz="2000" dirty="0" smtClean="0"/>
              <a:t>Kalcio poreikis  tiek mergaitėms, tiek berniukams yra  1300mg/parą</a:t>
            </a:r>
          </a:p>
          <a:p>
            <a:pPr algn="just"/>
            <a:r>
              <a:rPr lang="lt-LT" sz="2000" dirty="0" smtClean="0"/>
              <a:t>Analogiškai fosforo – 1250mg/parą</a:t>
            </a:r>
          </a:p>
          <a:p>
            <a:pPr algn="just"/>
            <a:r>
              <a:rPr lang="lt-LT" sz="2000" dirty="0" smtClean="0"/>
              <a:t>Kai mergaitėm prasideda mėnesinės geležies poreikis išauga dvigubai – 15mg/parą</a:t>
            </a:r>
          </a:p>
          <a:p>
            <a:pPr algn="just"/>
            <a:r>
              <a:rPr lang="lt-LT" sz="2000" dirty="0" smtClean="0"/>
              <a:t>Padidėja vandens poreikis, kuris mokykliniame amžiuje siekia nuo 2000 iki 2500ml/parą</a:t>
            </a:r>
          </a:p>
          <a:p>
            <a:pPr algn="just"/>
            <a:r>
              <a:rPr lang="lt-LT" sz="2000" dirty="0" smtClean="0"/>
              <a:t>Vitaminų (nuo 7 iki 18 metų) rekomenduojamos normos išauga</a:t>
            </a:r>
            <a:r>
              <a:rPr lang="en-US" sz="2000" dirty="0" smtClean="0"/>
              <a:t> </a:t>
            </a:r>
            <a:r>
              <a:rPr lang="lt-LT" sz="2000" dirty="0" smtClean="0"/>
              <a:t>apie  20 – 40</a:t>
            </a:r>
            <a:r>
              <a:rPr lang="en-US" sz="2000" dirty="0" smtClean="0"/>
              <a:t>%</a:t>
            </a:r>
            <a:r>
              <a:rPr lang="lt-LT" sz="2000" dirty="0" smtClean="0"/>
              <a:t>, išskyrus vit.D, kurio poreikis nekinta – 5ug/parą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8025463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Maitinimosi klaidos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5410200" cy="36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30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Kūdikio maitinimas</a:t>
            </a:r>
            <a:endParaRPr lang="lt-LT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914400"/>
          </a:xfrm>
        </p:spPr>
        <p:txBody>
          <a:bodyPr/>
          <a:lstStyle/>
          <a:p>
            <a:r>
              <a:rPr lang="lt-LT" dirty="0" smtClean="0"/>
              <a:t>Geriausas maistas – mamos pienas</a:t>
            </a: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844" y="1524001"/>
            <a:ext cx="3396156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2362200"/>
            <a:ext cx="4114800" cy="3300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On average, 100g of breast milk provides: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289kJ energy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1.3g protein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4.1g fat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7.2g carbohydrate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34mg calcium</a:t>
            </a:r>
          </a:p>
          <a:p>
            <a:pPr>
              <a:defRPr/>
            </a:pP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Breast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milk provides special proteins, antibodies and white blood cells, which help to protect the baby against infection. </a:t>
            </a:r>
          </a:p>
          <a:p>
            <a:pPr>
              <a:defRPr/>
            </a:pPr>
            <a:endParaRPr lang="en-GB" sz="105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2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396106091"/>
              </p:ext>
            </p:extLst>
          </p:nvPr>
        </p:nvGraphicFramePr>
        <p:xfrm>
          <a:off x="304800" y="304800"/>
          <a:ext cx="77724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1082842">
                <a:tc rowSpan="2">
                  <a:txBody>
                    <a:bodyPr/>
                    <a:lstStyle/>
                    <a:p>
                      <a:r>
                        <a:rPr lang="lt-LT" sz="1400" dirty="0" smtClean="0"/>
                        <a:t>Maitinimosi ypatumai</a:t>
                      </a:r>
                      <a:r>
                        <a:rPr lang="lt-LT" sz="1400" baseline="0" dirty="0" smtClean="0"/>
                        <a:t> ir mitybos įpročiai</a:t>
                      </a:r>
                      <a:endParaRPr lang="lt-LT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Maistas</a:t>
                      </a:r>
                      <a:endParaRPr lang="lt-L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 dirty="0"/>
                    </a:p>
                  </a:txBody>
                  <a:tcPr/>
                </a:tc>
              </a:tr>
              <a:tr h="405372">
                <a:tc vMerge="1">
                  <a:txBody>
                    <a:bodyPr/>
                    <a:lstStyle/>
                    <a:p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Per daug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Per mažai</a:t>
                      </a:r>
                      <a:endParaRPr lang="lt-LT" sz="1400" dirty="0"/>
                    </a:p>
                  </a:txBody>
                  <a:tcPr/>
                </a:tc>
              </a:tr>
              <a:tr h="3998186">
                <a:tc>
                  <a:txBody>
                    <a:bodyPr/>
                    <a:lstStyle/>
                    <a:p>
                      <a:r>
                        <a:rPr lang="lt-LT" sz="1400" dirty="0" smtClean="0"/>
                        <a:t>Kaikurių maisto priėmimų trūkumas**</a:t>
                      </a:r>
                    </a:p>
                    <a:p>
                      <a:r>
                        <a:rPr lang="lt-LT" sz="1400" dirty="0" smtClean="0"/>
                        <a:t>Neįvairi ir monotoniška mityba**</a:t>
                      </a:r>
                    </a:p>
                    <a:p>
                      <a:r>
                        <a:rPr lang="lt-LT" sz="1400" dirty="0" smtClean="0"/>
                        <a:t>Papildoma</a:t>
                      </a:r>
                      <a:r>
                        <a:rPr lang="lt-LT" sz="1400" baseline="0" dirty="0" smtClean="0"/>
                        <a:t>i saldintas ir sūdytas maistas</a:t>
                      </a:r>
                    </a:p>
                    <a:p>
                      <a:r>
                        <a:rPr lang="lt-LT" sz="1400" baseline="0" dirty="0" smtClean="0"/>
                        <a:t>Valgoma nereguliariai**</a:t>
                      </a:r>
                    </a:p>
                    <a:p>
                      <a:r>
                        <a:rPr lang="lt-LT" sz="1400" baseline="0" dirty="0" smtClean="0"/>
                        <a:t>Nevalgoma mokykloje**</a:t>
                      </a:r>
                    </a:p>
                    <a:p>
                      <a:r>
                        <a:rPr lang="lt-LT" sz="1400" baseline="0" dirty="0" smtClean="0"/>
                        <a:t>Namie nevalgomi pusryčiai**</a:t>
                      </a:r>
                    </a:p>
                    <a:p>
                      <a:r>
                        <a:rPr lang="lt-LT" sz="1400" baseline="0" dirty="0" smtClean="0"/>
                        <a:t>Užkandžiavimas*</a:t>
                      </a:r>
                    </a:p>
                    <a:p>
                      <a:r>
                        <a:rPr lang="lt-LT" sz="1400" baseline="0" dirty="0" smtClean="0"/>
                        <a:t>Persivalgymas arba nedavalgymas</a:t>
                      </a:r>
                    </a:p>
                    <a:p>
                      <a:r>
                        <a:rPr lang="lt-LT" sz="1400" baseline="0" dirty="0" smtClean="0"/>
                        <a:t>Per ilgi tarpai tarp valgymų**</a:t>
                      </a:r>
                    </a:p>
                    <a:p>
                      <a:r>
                        <a:rPr lang="lt-LT" sz="1400" baseline="0" dirty="0" smtClean="0"/>
                        <a:t>Per mažai  maisto davinių**</a:t>
                      </a:r>
                    </a:p>
                    <a:p>
                      <a:endParaRPr lang="lt-LT" sz="1400" dirty="0" smtClean="0"/>
                    </a:p>
                    <a:p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sz="1400" dirty="0" smtClean="0"/>
                        <a:t>Cukrus ir saldumynai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sz="1400" dirty="0" smtClean="0"/>
                        <a:t>Mėsa ir mėsos</a:t>
                      </a:r>
                      <a:r>
                        <a:rPr lang="lt-LT" sz="1400" baseline="0" dirty="0" smtClean="0"/>
                        <a:t> gaminiai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sz="1400" baseline="0" dirty="0" smtClean="0"/>
                        <a:t>Saldžios vaisių ir/arba daržovių sultys*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sz="1400" baseline="0" dirty="0" smtClean="0"/>
                        <a:t>Saldinti gėrimai su angliarūgšte**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sz="1400" baseline="0" dirty="0" smtClean="0"/>
                        <a:t>Riebalai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sz="1400" baseline="0" dirty="0" smtClean="0"/>
                        <a:t>Daug kalorijų turintys ir mažos maistinės vertės**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sz="1400" baseline="0" dirty="0" smtClean="0"/>
                        <a:t>Greitas maistas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sz="1400" dirty="0" smtClean="0"/>
                        <a:t>Vaisiai**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sz="1400" dirty="0" smtClean="0"/>
                        <a:t>Pieno</a:t>
                      </a:r>
                      <a:r>
                        <a:rPr lang="lt-LT" sz="1400" baseline="0" dirty="0" smtClean="0"/>
                        <a:t> produktai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sz="1400" baseline="0" dirty="0" smtClean="0"/>
                        <a:t>Grūdiniai produktai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sz="1400" baseline="0" dirty="0" smtClean="0"/>
                        <a:t>Žuvis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sz="1400" baseline="0" dirty="0" smtClean="0"/>
                        <a:t>Džiovinti ankštiniai**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sz="1400" baseline="0" dirty="0" smtClean="0"/>
                        <a:t>Daržovės</a:t>
                      </a:r>
                      <a:endParaRPr lang="lt-LT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66800" y="5802630"/>
            <a:ext cx="335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/>
              <a:t>*    maži vaikai</a:t>
            </a:r>
          </a:p>
          <a:p>
            <a:r>
              <a:rPr lang="lt-LT" sz="1200" dirty="0" smtClean="0"/>
              <a:t>** vaikai ir jaunimas</a:t>
            </a:r>
          </a:p>
          <a:p>
            <a:pPr marL="285750" indent="-285750">
              <a:buFont typeface="Arial" charset="0"/>
              <a:buChar char="•"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1917645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480027032"/>
              </p:ext>
            </p:extLst>
          </p:nvPr>
        </p:nvGraphicFramePr>
        <p:xfrm>
          <a:off x="533400" y="958850"/>
          <a:ext cx="7620000" cy="4299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300"/>
                <a:gridCol w="4076700"/>
              </a:tblGrid>
              <a:tr h="367775"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Individualios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Aplinkos</a:t>
                      </a:r>
                      <a:endParaRPr lang="lt-LT" dirty="0"/>
                    </a:p>
                  </a:txBody>
                  <a:tcPr/>
                </a:tc>
              </a:tr>
              <a:tr h="3899425"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dirty="0" smtClean="0"/>
                        <a:t>Netaisyklingi</a:t>
                      </a:r>
                      <a:r>
                        <a:rPr lang="lt-LT" baseline="0" dirty="0" smtClean="0"/>
                        <a:t> įpročiai ir maisto pasirinkimas**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baseline="0" dirty="0" smtClean="0"/>
                        <a:t>Netinkamas kūno suvokimas ir viltys dėl išvaizdos**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baseline="0" dirty="0" smtClean="0"/>
                        <a:t>Stresas**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baseline="0" dirty="0" smtClean="0"/>
                        <a:t>Nepakankamos mitybos žinios**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dirty="0" smtClean="0"/>
                        <a:t>Gyvenimas</a:t>
                      </a:r>
                      <a:r>
                        <a:rPr lang="lt-LT" baseline="0" dirty="0" smtClean="0"/>
                        <a:t> mažame mieste arba kaime**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baseline="0" dirty="0" smtClean="0"/>
                        <a:t>Maitinimosi mados**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baseline="0" dirty="0" smtClean="0"/>
                        <a:t>Netaisyklingas dienos režimas, per daug įsipareigojimų**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baseline="0" dirty="0" smtClean="0"/>
                        <a:t>Reklama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baseline="0" dirty="0" smtClean="0"/>
                        <a:t>Artima aplinka (mitybos žinios ir giminės papročiai)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baseline="0" dirty="0" smtClean="0"/>
                        <a:t>Bendraamžių aplinka**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baseline="0" dirty="0" smtClean="0"/>
                        <a:t>Vaikų pasirinkimas ir nenoras pažinti naujus skonius*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lt-LT" baseline="0" dirty="0" smtClean="0"/>
                        <a:t>Žemas socialinis – ekonominis statusas</a:t>
                      </a:r>
                    </a:p>
                    <a:p>
                      <a:endParaRPr lang="lt-L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2000" y="5791200"/>
            <a:ext cx="3291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lt-LT" dirty="0" smtClean="0"/>
              <a:t>*   mažiems vaikams</a:t>
            </a:r>
          </a:p>
          <a:p>
            <a:pPr marL="285750" indent="-285750">
              <a:buFont typeface="Arial" charset="0"/>
              <a:buChar char="•"/>
            </a:pPr>
            <a:r>
              <a:rPr lang="lt-LT" dirty="0" smtClean="0"/>
              <a:t>** liečia vaikus ir jaunimą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115380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Maitinimosi rekomendacijos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Nuosaikumas</a:t>
            </a:r>
            <a:endParaRPr lang="ru-RU" dirty="0" smtClean="0"/>
          </a:p>
          <a:p>
            <a:r>
              <a:rPr lang="lt-LT" dirty="0" smtClean="0"/>
              <a:t>Įvairovė</a:t>
            </a:r>
            <a:endParaRPr lang="ru-RU" dirty="0" smtClean="0"/>
          </a:p>
          <a:p>
            <a:r>
              <a:rPr lang="lt-LT" dirty="0" smtClean="0"/>
              <a:t>Reguliarumas</a:t>
            </a:r>
            <a:endParaRPr lang="ru-RU" dirty="0" smtClean="0"/>
          </a:p>
          <a:p>
            <a:r>
              <a:rPr lang="lt-LT" dirty="0" smtClean="0"/>
              <a:t>Eliminavimas</a:t>
            </a:r>
            <a:endParaRPr lang="lt-LT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00201"/>
            <a:ext cx="44196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88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Sveikos mitybos principai </a:t>
            </a:r>
            <a:endParaRPr lang="lt-LT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Produktų įvairovė iš 12 grūpių</a:t>
            </a:r>
          </a:p>
          <a:p>
            <a:r>
              <a:rPr lang="lt-LT" dirty="0" smtClean="0"/>
              <a:t>Fizinis aktyvumas</a:t>
            </a:r>
          </a:p>
          <a:p>
            <a:r>
              <a:rPr lang="lt-LT" dirty="0" smtClean="0"/>
              <a:t>Energijos šaltinis – grūdiniai produktai</a:t>
            </a:r>
          </a:p>
          <a:p>
            <a:r>
              <a:rPr lang="lt-LT" dirty="0" smtClean="0"/>
              <a:t>Kiekvieną dieną 3-4 porcijos pieno ir jo produktų</a:t>
            </a:r>
            <a:endParaRPr lang="lt-LT" dirty="0"/>
          </a:p>
          <a:p>
            <a:r>
              <a:rPr lang="lt-LT" dirty="0" smtClean="0"/>
              <a:t>Kiekvieną dieną valgyti po </a:t>
            </a:r>
            <a:r>
              <a:rPr lang="ru-RU" dirty="0" smtClean="0"/>
              <a:t> 2 </a:t>
            </a:r>
            <a:r>
              <a:rPr lang="lt-LT" dirty="0" smtClean="0"/>
              <a:t>porcijas</a:t>
            </a:r>
            <a:r>
              <a:rPr lang="ru-RU" dirty="0" smtClean="0"/>
              <a:t> – </a:t>
            </a:r>
            <a:r>
              <a:rPr lang="lt-LT" dirty="0" smtClean="0"/>
              <a:t>mėsa</a:t>
            </a:r>
            <a:r>
              <a:rPr lang="ru-RU" dirty="0" smtClean="0"/>
              <a:t>, </a:t>
            </a:r>
            <a:r>
              <a:rPr lang="lt-LT" dirty="0" smtClean="0"/>
              <a:t>žuvis</a:t>
            </a:r>
            <a:r>
              <a:rPr lang="ru-RU" dirty="0" smtClean="0"/>
              <a:t>, </a:t>
            </a:r>
            <a:r>
              <a:rPr lang="lt-LT" dirty="0" smtClean="0"/>
              <a:t>kiaušiniai</a:t>
            </a:r>
            <a:r>
              <a:rPr lang="ru-RU" dirty="0" smtClean="0"/>
              <a:t>. </a:t>
            </a:r>
            <a:r>
              <a:rPr lang="lt-LT" dirty="0" smtClean="0"/>
              <a:t>Taip pat ankštiniai augalai</a:t>
            </a:r>
            <a:endParaRPr lang="ru-RU" dirty="0" smtClean="0"/>
          </a:p>
          <a:p>
            <a:r>
              <a:rPr lang="lt-LT" dirty="0" smtClean="0"/>
              <a:t>Kiekviename maisto davinyje turi būti vaisiai ir daržovės</a:t>
            </a:r>
            <a:r>
              <a:rPr lang="ru-RU" dirty="0" smtClean="0"/>
              <a:t> </a:t>
            </a:r>
          </a:p>
          <a:p>
            <a:r>
              <a:rPr lang="lt-LT" dirty="0" smtClean="0"/>
              <a:t>Vanduo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8541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Riboti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Riebalus</a:t>
            </a:r>
            <a:r>
              <a:rPr lang="ru-RU" dirty="0" smtClean="0"/>
              <a:t>, </a:t>
            </a:r>
            <a:r>
              <a:rPr lang="lt-LT" dirty="0" smtClean="0"/>
              <a:t>ypač gyvūninės kilmės</a:t>
            </a:r>
            <a:endParaRPr lang="ru-RU" dirty="0" smtClean="0"/>
          </a:p>
          <a:p>
            <a:r>
              <a:rPr lang="lt-LT" dirty="0" smtClean="0"/>
              <a:t>Cukrų</a:t>
            </a:r>
            <a:r>
              <a:rPr lang="ru-RU" dirty="0" smtClean="0"/>
              <a:t>, </a:t>
            </a:r>
            <a:r>
              <a:rPr lang="lt-LT" dirty="0" smtClean="0"/>
              <a:t>saldumynus</a:t>
            </a:r>
            <a:r>
              <a:rPr lang="ru-RU" dirty="0" smtClean="0"/>
              <a:t>, </a:t>
            </a:r>
            <a:r>
              <a:rPr lang="lt-LT" dirty="0" smtClean="0"/>
              <a:t>saldžius gėrimus</a:t>
            </a:r>
            <a:endParaRPr lang="ru-RU" dirty="0" smtClean="0"/>
          </a:p>
          <a:p>
            <a:r>
              <a:rPr lang="lt-LT" dirty="0" smtClean="0"/>
              <a:t>Druską</a:t>
            </a:r>
            <a:r>
              <a:rPr lang="ru-RU" dirty="0" smtClean="0"/>
              <a:t>, </a:t>
            </a:r>
            <a:r>
              <a:rPr lang="lt-LT" dirty="0" smtClean="0"/>
              <a:t>sūrius produktus ir gėrimus</a:t>
            </a:r>
            <a:endParaRPr lang="lt-LT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335" y="4468777"/>
            <a:ext cx="3102865" cy="224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12618"/>
            <a:ext cx="2612135" cy="236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030" y="3352800"/>
            <a:ext cx="2639570" cy="223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4431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-381000"/>
            <a:ext cx="7543800" cy="1143000"/>
          </a:xfrm>
        </p:spPr>
        <p:txBody>
          <a:bodyPr/>
          <a:lstStyle/>
          <a:p>
            <a:r>
              <a:rPr lang="lt-LT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lt-LT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457200" y="2209800"/>
            <a:ext cx="3657600" cy="4343400"/>
          </a:xfrm>
        </p:spPr>
        <p:txBody>
          <a:bodyPr>
            <a:normAutofit/>
          </a:bodyPr>
          <a:lstStyle/>
          <a:p>
            <a:r>
              <a:rPr lang="lt-LT" sz="2000" dirty="0" smtClean="0"/>
              <a:t>Baltos duonos su uogiene</a:t>
            </a:r>
            <a:endParaRPr lang="ru-RU" sz="2000" dirty="0"/>
          </a:p>
          <a:p>
            <a:r>
              <a:rPr lang="lt-LT" sz="2000" dirty="0" smtClean="0"/>
              <a:t>Kukurūzų dribsnių</a:t>
            </a:r>
            <a:endParaRPr lang="ru-RU" sz="2000" dirty="0" smtClean="0"/>
          </a:p>
          <a:p>
            <a:r>
              <a:rPr lang="lt-LT" sz="2000" dirty="0" smtClean="0"/>
              <a:t>Baltų ryžių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lt-LT" sz="2000" dirty="0" smtClean="0"/>
              <a:t>Šokoladinių batonėlių</a:t>
            </a:r>
            <a:endParaRPr lang="ru-RU" sz="2000" dirty="0" smtClean="0"/>
          </a:p>
          <a:p>
            <a:r>
              <a:rPr lang="lt-LT" sz="2000" dirty="0" smtClean="0"/>
              <a:t>Bananų</a:t>
            </a:r>
            <a:endParaRPr lang="ru-RU" sz="2000" dirty="0" smtClean="0"/>
          </a:p>
          <a:p>
            <a:endParaRPr lang="lt-LT" sz="2000" dirty="0" smtClean="0"/>
          </a:p>
          <a:p>
            <a:endParaRPr lang="lt-LT" sz="2000" dirty="0" smtClean="0"/>
          </a:p>
          <a:p>
            <a:r>
              <a:rPr lang="lt-LT" sz="2000" dirty="0" smtClean="0"/>
              <a:t>Čipsų ir ryžių trapučių</a:t>
            </a:r>
            <a:endParaRPr lang="ru-RU" sz="2000" dirty="0" smtClean="0"/>
          </a:p>
          <a:p>
            <a:r>
              <a:rPr lang="lt-LT" sz="2000" dirty="0" smtClean="0"/>
              <a:t>Bandelių ir kruasanų</a:t>
            </a:r>
            <a:endParaRPr lang="lt-LT" sz="20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343400" y="2209800"/>
            <a:ext cx="3657600" cy="4038600"/>
          </a:xfrm>
        </p:spPr>
        <p:txBody>
          <a:bodyPr>
            <a:normAutofit/>
          </a:bodyPr>
          <a:lstStyle/>
          <a:p>
            <a:r>
              <a:rPr lang="lt-LT" sz="2000" dirty="0" smtClean="0"/>
              <a:t>Tostas su keptom pupelėm</a:t>
            </a:r>
            <a:endParaRPr lang="ru-RU" sz="2000" dirty="0"/>
          </a:p>
          <a:p>
            <a:r>
              <a:rPr lang="lt-LT" sz="2000" dirty="0" smtClean="0"/>
              <a:t>Košė su uogomis</a:t>
            </a:r>
            <a:endParaRPr lang="ru-RU" sz="2000" dirty="0" smtClean="0"/>
          </a:p>
          <a:p>
            <a:r>
              <a:rPr lang="lt-LT" sz="2000" dirty="0" smtClean="0"/>
              <a:t>Kietūjų grūdų makaronai</a:t>
            </a:r>
            <a:endParaRPr lang="ru-RU" sz="2000" dirty="0" smtClean="0"/>
          </a:p>
          <a:p>
            <a:endParaRPr lang="lt-LT" sz="2000" dirty="0" smtClean="0"/>
          </a:p>
          <a:p>
            <a:r>
              <a:rPr lang="lt-LT" sz="2000" dirty="0" smtClean="0"/>
              <a:t>Švieži vaisiai</a:t>
            </a:r>
          </a:p>
          <a:p>
            <a:r>
              <a:rPr lang="lt-LT" sz="2000" dirty="0" smtClean="0"/>
              <a:t>Uogos, obuoliai, apelsinai</a:t>
            </a:r>
          </a:p>
          <a:p>
            <a:endParaRPr lang="ru-RU" sz="2000" dirty="0" smtClean="0"/>
          </a:p>
          <a:p>
            <a:endParaRPr lang="lt-LT" sz="2000" dirty="0" smtClean="0"/>
          </a:p>
          <a:p>
            <a:r>
              <a:rPr lang="lt-LT" sz="2000" dirty="0" smtClean="0"/>
              <a:t>Avižiniai sausainiai</a:t>
            </a:r>
            <a:endParaRPr lang="ru-RU" sz="2000" dirty="0" smtClean="0"/>
          </a:p>
          <a:p>
            <a:r>
              <a:rPr lang="lt-LT" sz="2000" dirty="0" smtClean="0"/>
              <a:t>Rūginė duona</a:t>
            </a:r>
            <a:endParaRPr lang="lt-LT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>
          <a:xfrm>
            <a:off x="457200" y="990600"/>
            <a:ext cx="3657600" cy="838200"/>
          </a:xfrm>
        </p:spPr>
        <p:txBody>
          <a:bodyPr/>
          <a:lstStyle/>
          <a:p>
            <a:pPr algn="ctr"/>
            <a:r>
              <a:rPr lang="lt-LT" sz="2400" dirty="0" smtClean="0"/>
              <a:t>Vietoje</a:t>
            </a:r>
            <a:endParaRPr lang="lt-LT" sz="2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343400" y="990600"/>
            <a:ext cx="3657600" cy="838200"/>
          </a:xfrm>
        </p:spPr>
        <p:txBody>
          <a:bodyPr/>
          <a:lstStyle/>
          <a:p>
            <a:pPr algn="ctr"/>
            <a:r>
              <a:rPr lang="lt-LT" sz="2400" dirty="0" smtClean="0"/>
              <a:t>Valgykite</a:t>
            </a:r>
            <a:endParaRPr lang="lt-LT" sz="2400" dirty="0"/>
          </a:p>
        </p:txBody>
      </p:sp>
    </p:spTree>
    <p:extLst>
      <p:ext uri="{BB962C8B-B14F-4D97-AF65-F5344CB8AC3E}">
        <p14:creationId xmlns:p14="http://schemas.microsoft.com/office/powerpoint/2010/main" val="27833927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6">
                    <a:lumMod val="50000"/>
                  </a:schemeClr>
                </a:solidFill>
              </a:rPr>
              <a:t>Meniu</a:t>
            </a:r>
            <a:endParaRPr lang="lt-LT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87670066"/>
              </p:ext>
            </p:extLst>
          </p:nvPr>
        </p:nvGraphicFramePr>
        <p:xfrm>
          <a:off x="457200" y="1600200"/>
          <a:ext cx="7467600" cy="503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900"/>
                <a:gridCol w="1866900"/>
                <a:gridCol w="1866900"/>
                <a:gridCol w="18669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Meniu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7 -10 metų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11 – 14 metų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15 – 18 metų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b="1" dirty="0" smtClean="0"/>
                        <a:t>Pusryčiai</a:t>
                      </a:r>
                      <a:endParaRPr lang="lt-L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Košė arba šviežios daržovės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250 – 300g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300 – 400g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300 – 400g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Mėsa arba žuvis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60g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60g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70g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Jogurtas, pienas, arbata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300g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Tamsi duona</a:t>
                      </a:r>
                      <a:r>
                        <a:rPr lang="lt-LT" sz="1400" baseline="0" dirty="0" smtClean="0"/>
                        <a:t> ir kt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50g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50g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50 – 75g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b="1" dirty="0" smtClean="0"/>
                        <a:t>Pietūs</a:t>
                      </a:r>
                      <a:endParaRPr lang="lt-L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Sriuba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300g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400g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400g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Mėsa,</a:t>
                      </a:r>
                      <a:r>
                        <a:rPr lang="lt-LT" sz="1400" baseline="0" dirty="0" smtClean="0"/>
                        <a:t> žuvis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40 – 80g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60 – 120g 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80 – 150g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Košė</a:t>
                      </a:r>
                      <a:r>
                        <a:rPr lang="lt-LT" sz="1400" baseline="0" dirty="0" smtClean="0"/>
                        <a:t> arba šviežios daržovės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150 -200g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200 – 250g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250 – 300g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Švieži vaisiai, uogos, sultys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200g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Tamsi</a:t>
                      </a:r>
                      <a:r>
                        <a:rPr lang="lt-LT" sz="1400" baseline="0" dirty="0" smtClean="0"/>
                        <a:t> duona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75g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100 – 150g</a:t>
                      </a:r>
                      <a:endParaRPr lang="lt-LT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74572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6">
                    <a:lumMod val="50000"/>
                  </a:schemeClr>
                </a:solidFill>
              </a:rPr>
              <a:t>Meniu</a:t>
            </a:r>
            <a:endParaRPr lang="lt-LT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15941613"/>
              </p:ext>
            </p:extLst>
          </p:nvPr>
        </p:nvGraphicFramePr>
        <p:xfrm>
          <a:off x="457200" y="1600200"/>
          <a:ext cx="7467600" cy="459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900"/>
                <a:gridCol w="1866900"/>
                <a:gridCol w="1866900"/>
                <a:gridCol w="18669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Meniu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7 -10 metų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11 – 14 metų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15 – 18 metų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b="1" dirty="0" smtClean="0"/>
                        <a:t>2 pusryčiai ir pavakariai</a:t>
                      </a:r>
                      <a:endParaRPr lang="lt-L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Jogurtas, kefyras arba pienas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200g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Bandelė</a:t>
                      </a:r>
                      <a:r>
                        <a:rPr lang="lt-LT" sz="1400" baseline="0" dirty="0" smtClean="0"/>
                        <a:t> arba pyragas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65g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100g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Vaisiai ir uogos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50 – 100g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50 – 100g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75 – 150g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b="1" dirty="0" smtClean="0"/>
                        <a:t>Vakarienė</a:t>
                      </a:r>
                      <a:endParaRPr lang="lt-L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Daržovių arba kruopų patiekalas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250g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200 -400g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300 – 400g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Pienas arba jogurtas (</a:t>
                      </a:r>
                      <a:r>
                        <a:rPr lang="lt-LT" sz="1400" baseline="0" dirty="0" smtClean="0"/>
                        <a:t>pasukos)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200g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Tamsi duona arba pyragas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50g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50g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50 – 75g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Vaisiai ir uogos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50 – 100g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50 – 100g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75 – 150g</a:t>
                      </a:r>
                      <a:endParaRPr lang="lt-LT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43027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Rekomendacijos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Pusryčius papildyti sėklomis, skatinti vietoje saldžių gėrimų ir užkandžių valgyti vaisius</a:t>
            </a:r>
            <a:endParaRPr lang="ru-RU" dirty="0" smtClean="0"/>
          </a:p>
          <a:p>
            <a:r>
              <a:rPr lang="lt-LT" dirty="0" smtClean="0"/>
              <a:t>Valgyti daržoves</a:t>
            </a:r>
            <a:endParaRPr lang="ru-RU" dirty="0" smtClean="0"/>
          </a:p>
          <a:p>
            <a:r>
              <a:rPr lang="lt-LT" dirty="0" smtClean="0"/>
              <a:t>Valgyti normaliai, o ne paskubomis</a:t>
            </a:r>
            <a:endParaRPr lang="lt-LT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91000"/>
            <a:ext cx="3200399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9" y="4190999"/>
            <a:ext cx="4267201" cy="205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51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6">
                    <a:lumMod val="50000"/>
                  </a:schemeClr>
                </a:solidFill>
              </a:rPr>
              <a:t>Jaunųjų sportininkų baltymų normos</a:t>
            </a:r>
            <a:endParaRPr lang="lt-LT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8864884"/>
              </p:ext>
            </p:extLst>
          </p:nvPr>
        </p:nvGraphicFramePr>
        <p:xfrm>
          <a:off x="457200" y="1600200"/>
          <a:ext cx="7467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3733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Amžius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Baltymų g/kg</a:t>
                      </a:r>
                      <a:endParaRPr lang="lt-L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9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0,8 – 1,0</a:t>
                      </a:r>
                      <a:endParaRPr lang="lt-L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10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1,1 – 1,2</a:t>
                      </a:r>
                      <a:endParaRPr lang="lt-L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11 - 14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1,5</a:t>
                      </a:r>
                      <a:endParaRPr lang="lt-L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14 – 18 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1,5</a:t>
                      </a:r>
                      <a:endParaRPr lang="lt-L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8793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Maitinimo krūtimi privalumai</a:t>
            </a:r>
            <a:endParaRPr lang="lt-LT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Pilnavertis maistas</a:t>
            </a:r>
            <a:endParaRPr lang="ru-RU" dirty="0" smtClean="0"/>
          </a:p>
          <a:p>
            <a:r>
              <a:rPr lang="lt-LT" dirty="0" smtClean="0"/>
              <a:t>Lengvai įsisavinamas ir virškinamas</a:t>
            </a:r>
          </a:p>
          <a:p>
            <a:r>
              <a:rPr lang="lt-LT" dirty="0" smtClean="0"/>
              <a:t>Apsaugo nuo infekcijų ir daugelio ligų</a:t>
            </a:r>
          </a:p>
          <a:p>
            <a:r>
              <a:rPr lang="lt-LT" dirty="0" smtClean="0"/>
              <a:t>Emocinis ir fizinis artumas</a:t>
            </a:r>
          </a:p>
          <a:p>
            <a:r>
              <a:rPr lang="lt-LT" dirty="0" smtClean="0"/>
              <a:t>Teigiamas  efektas mamos sveikatai dabar ir ateityje</a:t>
            </a:r>
          </a:p>
          <a:p>
            <a:endParaRPr lang="lt-LT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016" y="1600200"/>
            <a:ext cx="358457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89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Suagusiųjų maitinimosi ypatumai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66" y="1600201"/>
            <a:ext cx="7614234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66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Pagrindinės racionalaus maitinimosi taisyklės</a:t>
            </a:r>
            <a:endParaRPr lang="lt-LT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 anchor="ctr" anchorCtr="0">
            <a:normAutofit/>
          </a:bodyPr>
          <a:lstStyle/>
          <a:p>
            <a:r>
              <a:rPr lang="lt-LT" dirty="0" smtClean="0"/>
              <a:t>Įvairovė</a:t>
            </a:r>
            <a:endParaRPr lang="ru-RU" dirty="0" smtClean="0"/>
          </a:p>
          <a:p>
            <a:r>
              <a:rPr lang="lt-LT" dirty="0" smtClean="0"/>
              <a:t>Fizinis aktyvūmas ir optimalaus svorio palaikymas</a:t>
            </a:r>
            <a:endParaRPr lang="ru-RU" dirty="0" smtClean="0"/>
          </a:p>
          <a:p>
            <a:r>
              <a:rPr lang="ru-RU" dirty="0" smtClean="0"/>
              <a:t> 2 </a:t>
            </a:r>
            <a:r>
              <a:rPr lang="lt-LT" dirty="0" smtClean="0"/>
              <a:t>stiklinės pieno per dieną</a:t>
            </a:r>
            <a:r>
              <a:rPr lang="ru-RU" dirty="0" smtClean="0"/>
              <a:t>. </a:t>
            </a:r>
            <a:r>
              <a:rPr lang="lt-LT" dirty="0" smtClean="0"/>
              <a:t>Pieną galima pakeisti</a:t>
            </a:r>
            <a:r>
              <a:rPr lang="ru-RU" dirty="0" smtClean="0"/>
              <a:t> </a:t>
            </a:r>
            <a:r>
              <a:rPr lang="lt-LT" dirty="0" smtClean="0"/>
              <a:t> jogurtu</a:t>
            </a:r>
            <a:r>
              <a:rPr lang="ru-RU" dirty="0" smtClean="0"/>
              <a:t>, </a:t>
            </a:r>
            <a:r>
              <a:rPr lang="lt-LT" dirty="0" smtClean="0"/>
              <a:t>kefyru</a:t>
            </a:r>
            <a:r>
              <a:rPr lang="ru-RU" dirty="0" smtClean="0"/>
              <a:t>, </a:t>
            </a:r>
            <a:r>
              <a:rPr lang="lt-LT" dirty="0" smtClean="0"/>
              <a:t>dalinai sūriais</a:t>
            </a:r>
            <a:endParaRPr lang="ru-RU" dirty="0" smtClean="0"/>
          </a:p>
          <a:p>
            <a:r>
              <a:rPr lang="lt-LT" dirty="0" smtClean="0"/>
              <a:t>Kiekvieną dieną valgyti daug vaisių ir daržovių</a:t>
            </a:r>
            <a:endParaRPr lang="ru-RU" dirty="0" smtClean="0"/>
          </a:p>
          <a:p>
            <a:r>
              <a:rPr lang="lt-LT" dirty="0" smtClean="0"/>
              <a:t>Vanduo</a:t>
            </a:r>
            <a:r>
              <a:rPr lang="ru-RU" dirty="0" smtClean="0"/>
              <a:t> – 30 – 35 </a:t>
            </a:r>
            <a:r>
              <a:rPr lang="lt-LT" dirty="0" smtClean="0"/>
              <a:t>ml/kg; </a:t>
            </a:r>
            <a:r>
              <a:rPr lang="ru-RU" dirty="0"/>
              <a:t>1 – 1,5 </a:t>
            </a:r>
            <a:r>
              <a:rPr lang="lt-LT" dirty="0" smtClean="0"/>
              <a:t>ml</a:t>
            </a:r>
            <a:r>
              <a:rPr lang="ru-RU" dirty="0" smtClean="0"/>
              <a:t>/</a:t>
            </a:r>
            <a:r>
              <a:rPr lang="lt-LT" dirty="0" smtClean="0"/>
              <a:t>kcal</a:t>
            </a:r>
            <a:endParaRPr lang="ru-RU" dirty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06852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76200"/>
            <a:ext cx="7467600" cy="1676400"/>
          </a:xfrm>
        </p:spPr>
        <p:txBody>
          <a:bodyPr>
            <a:noAutofit/>
          </a:bodyPr>
          <a:lstStyle/>
          <a:p>
            <a:pPr algn="ctr"/>
            <a:r>
              <a:rPr lang="lt-LT" sz="3600" b="1" dirty="0" smtClean="0">
                <a:solidFill>
                  <a:schemeClr val="accent3">
                    <a:lumMod val="50000"/>
                  </a:schemeClr>
                </a:solidFill>
              </a:rPr>
              <a:t>Suagusiųjų racionalaus maitinimosi taisyklės</a:t>
            </a:r>
            <a:endParaRPr lang="lt-L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5105400"/>
          </a:xfrm>
        </p:spPr>
        <p:txBody>
          <a:bodyPr anchor="ctr" anchorCtr="0"/>
          <a:lstStyle/>
          <a:p>
            <a:r>
              <a:rPr lang="lt-LT" dirty="0" smtClean="0"/>
              <a:t>Riboti gyvūninės kilmės riebalus, kuriuose daug cholesterolio ir trans - riebalus</a:t>
            </a:r>
          </a:p>
          <a:p>
            <a:r>
              <a:rPr lang="lt-LT" dirty="0" smtClean="0"/>
              <a:t>Saldumynai ir cukrus vartojamas saikingai</a:t>
            </a:r>
            <a:endParaRPr lang="ru-RU" dirty="0"/>
          </a:p>
          <a:p>
            <a:r>
              <a:rPr lang="lt-LT" dirty="0" smtClean="0"/>
              <a:t>Druskos ribojimas</a:t>
            </a:r>
            <a:endParaRPr lang="ru-RU" dirty="0"/>
          </a:p>
          <a:p>
            <a:r>
              <a:rPr lang="lt-LT" dirty="0" smtClean="0"/>
              <a:t>Negerti alkoholio</a:t>
            </a:r>
          </a:p>
          <a:p>
            <a:r>
              <a:rPr lang="lt-LT" dirty="0" smtClean="0"/>
              <a:t>Mėsa saikingai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0315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Maitinamieji komponentai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358677674"/>
              </p:ext>
            </p:extLst>
          </p:nvPr>
        </p:nvGraphicFramePr>
        <p:xfrm>
          <a:off x="457200" y="1600200"/>
          <a:ext cx="74676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1752600"/>
                <a:gridCol w="1866900"/>
                <a:gridCol w="18669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Maitinimasis</a:t>
                      </a:r>
                      <a:endParaRPr lang="lt-L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Baltymai</a:t>
                      </a:r>
                      <a:r>
                        <a:rPr lang="ru-RU" dirty="0" smtClean="0"/>
                        <a:t> %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Riebalai</a:t>
                      </a:r>
                      <a:r>
                        <a:rPr lang="ru-RU" dirty="0" smtClean="0"/>
                        <a:t> %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Angliavandeniai</a:t>
                      </a:r>
                      <a:r>
                        <a:rPr lang="ru-RU" dirty="0" smtClean="0"/>
                        <a:t> %</a:t>
                      </a:r>
                      <a:endParaRPr lang="lt-L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t-LT" dirty="0" smtClean="0"/>
                        <a:t>Sveikiems</a:t>
                      </a:r>
                      <a:r>
                        <a:rPr lang="lt-LT" baseline="0" dirty="0" smtClean="0"/>
                        <a:t> neaktyviems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</a:t>
                      </a:r>
                      <a:endParaRPr lang="lt-L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 – 15</a:t>
                      </a:r>
                      <a:endParaRPr lang="lt-L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55 - 75</a:t>
                      </a:r>
                      <a:endParaRPr lang="lt-LT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t-LT" dirty="0" smtClean="0"/>
                        <a:t>Sveikiems</a:t>
                      </a:r>
                      <a:r>
                        <a:rPr lang="lt-LT" baseline="0" dirty="0" smtClean="0"/>
                        <a:t> aktyviems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15 - 20</a:t>
                      </a:r>
                      <a:endParaRPr lang="lt-L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 – 20 </a:t>
                      </a:r>
                      <a:endParaRPr lang="lt-L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55 - 60</a:t>
                      </a:r>
                      <a:endParaRPr lang="lt-LT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68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859340"/>
            <a:ext cx="4343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2000 – 2500</a:t>
            </a:r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kcal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valgiaraštis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Valgoma 3 kartus per dieną 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lt-LT" dirty="0" smtClean="0"/>
              <a:t>Pusryčiai</a:t>
            </a:r>
            <a:r>
              <a:rPr lang="ru-RU" dirty="0" smtClean="0"/>
              <a:t> </a:t>
            </a:r>
            <a:r>
              <a:rPr lang="ru-RU" dirty="0"/>
              <a:t>– 30% (690 – 805 </a:t>
            </a:r>
            <a:r>
              <a:rPr lang="lt-LT" dirty="0" smtClean="0"/>
              <a:t>kcal</a:t>
            </a:r>
            <a:r>
              <a:rPr lang="ru-RU" dirty="0" smtClean="0"/>
              <a:t>.)</a:t>
            </a:r>
            <a:endParaRPr lang="ru-RU" dirty="0"/>
          </a:p>
          <a:p>
            <a:r>
              <a:rPr lang="lt-LT" dirty="0" smtClean="0"/>
              <a:t>Pietūs</a:t>
            </a:r>
            <a:r>
              <a:rPr lang="ru-RU" dirty="0" smtClean="0"/>
              <a:t> </a:t>
            </a:r>
            <a:r>
              <a:rPr lang="ru-RU" dirty="0"/>
              <a:t>– 40 – 45% (805 – 920 </a:t>
            </a:r>
            <a:r>
              <a:rPr lang="lt-LT" dirty="0" smtClean="0"/>
              <a:t>kcal</a:t>
            </a:r>
            <a:r>
              <a:rPr lang="ru-RU" dirty="0" smtClean="0"/>
              <a:t>.)</a:t>
            </a:r>
            <a:endParaRPr lang="ru-RU" dirty="0"/>
          </a:p>
          <a:p>
            <a:r>
              <a:rPr lang="lt-LT" dirty="0" smtClean="0"/>
              <a:t>Vakarienė</a:t>
            </a:r>
            <a:r>
              <a:rPr lang="ru-RU" dirty="0" smtClean="0"/>
              <a:t> </a:t>
            </a:r>
            <a:r>
              <a:rPr lang="ru-RU" dirty="0"/>
              <a:t>– 25 – 30% (575 – </a:t>
            </a:r>
            <a:r>
              <a:rPr lang="ru-RU" dirty="0" smtClean="0"/>
              <a:t>690</a:t>
            </a:r>
            <a:r>
              <a:rPr lang="lt-LT" dirty="0" smtClean="0"/>
              <a:t>kcal</a:t>
            </a:r>
            <a:r>
              <a:rPr lang="ru-RU" dirty="0" smtClean="0"/>
              <a:t>.)</a:t>
            </a:r>
            <a:endParaRPr lang="ru-RU" dirty="0"/>
          </a:p>
          <a:p>
            <a:endParaRPr lang="ru-RU" b="1" dirty="0"/>
          </a:p>
          <a:p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Valgoma 4 kartus per dieną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lt-LT" dirty="0" smtClean="0"/>
              <a:t>Pusryčiai</a:t>
            </a:r>
            <a:r>
              <a:rPr lang="ru-RU" dirty="0" smtClean="0"/>
              <a:t> </a:t>
            </a:r>
            <a:r>
              <a:rPr lang="ru-RU" dirty="0"/>
              <a:t>– 25 - 30% (575 – 690 </a:t>
            </a:r>
            <a:r>
              <a:rPr lang="lt-LT" dirty="0" smtClean="0"/>
              <a:t>kcal</a:t>
            </a:r>
            <a:r>
              <a:rPr lang="ru-RU" dirty="0" smtClean="0"/>
              <a:t>.)</a:t>
            </a:r>
            <a:endParaRPr lang="ru-RU" dirty="0"/>
          </a:p>
          <a:p>
            <a:r>
              <a:rPr lang="ru-RU" dirty="0"/>
              <a:t>2 </a:t>
            </a:r>
            <a:r>
              <a:rPr lang="lt-LT" dirty="0" smtClean="0"/>
              <a:t>pusryčiai</a:t>
            </a:r>
            <a:r>
              <a:rPr lang="ru-RU" dirty="0" smtClean="0"/>
              <a:t> </a:t>
            </a:r>
            <a:r>
              <a:rPr lang="ru-RU" dirty="0"/>
              <a:t>– 10 – 15% (115 – 230 </a:t>
            </a:r>
            <a:r>
              <a:rPr lang="lt-LT" dirty="0" smtClean="0"/>
              <a:t>kcal</a:t>
            </a:r>
            <a:r>
              <a:rPr lang="ru-RU" dirty="0" smtClean="0"/>
              <a:t>.)</a:t>
            </a:r>
            <a:endParaRPr lang="ru-RU" dirty="0"/>
          </a:p>
          <a:p>
            <a:r>
              <a:rPr lang="lt-LT" dirty="0" smtClean="0"/>
              <a:t>Pietūs</a:t>
            </a:r>
            <a:r>
              <a:rPr lang="ru-RU" dirty="0" smtClean="0"/>
              <a:t> </a:t>
            </a:r>
            <a:r>
              <a:rPr lang="ru-RU" dirty="0"/>
              <a:t>– 35 - 40% (805 – 920 </a:t>
            </a:r>
            <a:r>
              <a:rPr lang="lt-LT" dirty="0" smtClean="0"/>
              <a:t>kcal</a:t>
            </a:r>
            <a:r>
              <a:rPr lang="ru-RU" dirty="0" smtClean="0"/>
              <a:t>.) </a:t>
            </a:r>
            <a:endParaRPr lang="ru-RU" dirty="0"/>
          </a:p>
          <a:p>
            <a:r>
              <a:rPr lang="lt-LT" dirty="0" smtClean="0"/>
              <a:t>Vakarienė</a:t>
            </a:r>
            <a:r>
              <a:rPr lang="ru-RU" dirty="0" smtClean="0"/>
              <a:t> </a:t>
            </a:r>
            <a:r>
              <a:rPr lang="ru-RU" dirty="0"/>
              <a:t>– 25 - 30 % (575 – 690 </a:t>
            </a:r>
            <a:r>
              <a:rPr lang="lt-LT" dirty="0" smtClean="0"/>
              <a:t>kcal</a:t>
            </a:r>
            <a:r>
              <a:rPr lang="ru-RU" dirty="0" smtClean="0"/>
              <a:t>.)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2057400"/>
            <a:ext cx="39624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Valgoma 5 kartus per dieną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lt-LT" dirty="0" smtClean="0"/>
              <a:t>Pusryčiai</a:t>
            </a:r>
            <a:r>
              <a:rPr lang="ru-RU" dirty="0" smtClean="0"/>
              <a:t> </a:t>
            </a:r>
            <a:r>
              <a:rPr lang="ru-RU" dirty="0"/>
              <a:t>– 25 – 30% (575 – 690 </a:t>
            </a:r>
            <a:r>
              <a:rPr lang="lt-LT" dirty="0" smtClean="0"/>
              <a:t>kcal</a:t>
            </a:r>
            <a:r>
              <a:rPr lang="ru-RU" dirty="0" smtClean="0"/>
              <a:t>.)</a:t>
            </a:r>
            <a:endParaRPr lang="ru-RU" dirty="0"/>
          </a:p>
          <a:p>
            <a:r>
              <a:rPr lang="ru-RU" dirty="0"/>
              <a:t>2 </a:t>
            </a:r>
            <a:r>
              <a:rPr lang="lt-LT" dirty="0" smtClean="0"/>
              <a:t>pusryčiai</a:t>
            </a:r>
            <a:r>
              <a:rPr lang="ru-RU" dirty="0" smtClean="0"/>
              <a:t> </a:t>
            </a:r>
            <a:r>
              <a:rPr lang="ru-RU" dirty="0"/>
              <a:t>– 5 – 10% (115 – 230 </a:t>
            </a:r>
            <a:r>
              <a:rPr lang="lt-LT" dirty="0" smtClean="0"/>
              <a:t>kcal</a:t>
            </a:r>
            <a:r>
              <a:rPr lang="ru-RU" dirty="0" smtClean="0"/>
              <a:t>.)</a:t>
            </a:r>
            <a:endParaRPr lang="ru-RU" dirty="0"/>
          </a:p>
          <a:p>
            <a:r>
              <a:rPr lang="lt-LT" dirty="0" smtClean="0"/>
              <a:t>Pietūs</a:t>
            </a:r>
            <a:r>
              <a:rPr lang="ru-RU" dirty="0" smtClean="0"/>
              <a:t>– </a:t>
            </a:r>
            <a:r>
              <a:rPr lang="ru-RU" dirty="0"/>
              <a:t>30 – 35% (690 – 805 </a:t>
            </a:r>
            <a:r>
              <a:rPr lang="lt-LT" dirty="0" smtClean="0"/>
              <a:t>kcal</a:t>
            </a:r>
            <a:r>
              <a:rPr lang="ru-RU" dirty="0" smtClean="0"/>
              <a:t>.)</a:t>
            </a:r>
            <a:endParaRPr lang="ru-RU" dirty="0"/>
          </a:p>
          <a:p>
            <a:r>
              <a:rPr lang="lt-LT" dirty="0" smtClean="0"/>
              <a:t>Pavakariai</a:t>
            </a:r>
            <a:r>
              <a:rPr lang="ru-RU" dirty="0" smtClean="0"/>
              <a:t>– </a:t>
            </a:r>
            <a:r>
              <a:rPr lang="ru-RU" dirty="0"/>
              <a:t>5 – 10% ((115 – 230 </a:t>
            </a:r>
            <a:r>
              <a:rPr lang="lt-LT" dirty="0" smtClean="0"/>
              <a:t>kcal</a:t>
            </a:r>
            <a:r>
              <a:rPr lang="ru-RU" dirty="0" smtClean="0"/>
              <a:t>.)</a:t>
            </a:r>
            <a:endParaRPr lang="ru-RU" dirty="0"/>
          </a:p>
          <a:p>
            <a:r>
              <a:rPr lang="lt-LT" dirty="0" smtClean="0"/>
              <a:t>Vakarienė</a:t>
            </a:r>
            <a:r>
              <a:rPr lang="ru-RU" dirty="0" smtClean="0"/>
              <a:t> </a:t>
            </a:r>
            <a:r>
              <a:rPr lang="ru-RU" dirty="0"/>
              <a:t>– 15 – 20% (345 – 460 </a:t>
            </a:r>
            <a:r>
              <a:rPr lang="lt-LT" dirty="0" smtClean="0"/>
              <a:t>kcal</a:t>
            </a:r>
            <a:r>
              <a:rPr lang="ru-RU" dirty="0" smtClean="0"/>
              <a:t>.)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90601" y="6096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600" b="1" dirty="0" smtClean="0">
                <a:solidFill>
                  <a:schemeClr val="accent3">
                    <a:lumMod val="50000"/>
                  </a:schemeClr>
                </a:solidFill>
              </a:rPr>
              <a:t>Raciono paskirstymas dienos bėgyje</a:t>
            </a:r>
            <a:endParaRPr lang="lt-L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94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Nėštumas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Nėščiosios maitinimasis vienas svarbių rodiklių taisyklingam vaisiaus vystymuisi ir ateityje vaiko sveikatai</a:t>
            </a:r>
          </a:p>
          <a:p>
            <a:endParaRPr lang="lt-LT" dirty="0" smtClean="0"/>
          </a:p>
          <a:p>
            <a:endParaRPr lang="lt-LT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36576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82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Nėštumas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 anchor="ctr" anchorCtr="0"/>
          <a:lstStyle/>
          <a:p>
            <a:r>
              <a:rPr lang="lt-LT" dirty="0" smtClean="0"/>
              <a:t>Valgyti</a:t>
            </a:r>
            <a:r>
              <a:rPr lang="ru-RU" dirty="0" smtClean="0"/>
              <a:t> 4 – 5 </a:t>
            </a:r>
            <a:r>
              <a:rPr lang="lt-LT" dirty="0" smtClean="0"/>
              <a:t>kartus per dieną</a:t>
            </a:r>
          </a:p>
          <a:p>
            <a:r>
              <a:rPr lang="lt-LT" dirty="0" smtClean="0"/>
              <a:t>Baltymas būtinas moters dietoje, jis  svarbus vaisiaus audinių formavimuisi</a:t>
            </a:r>
            <a:endParaRPr lang="ru-RU" dirty="0" smtClean="0"/>
          </a:p>
          <a:p>
            <a:r>
              <a:rPr lang="lt-LT" dirty="0" smtClean="0"/>
              <a:t>Padidėja vitaminų ir mineralų normos</a:t>
            </a:r>
            <a:endParaRPr lang="ru-RU" dirty="0" smtClean="0"/>
          </a:p>
          <a:p>
            <a:r>
              <a:rPr lang="lt-LT" dirty="0" smtClean="0"/>
              <a:t>Vartoti daugiau skysčių</a:t>
            </a:r>
          </a:p>
          <a:p>
            <a:r>
              <a:rPr lang="lt-LT" dirty="0" smtClean="0"/>
              <a:t>Maistas lengvai įsisavinams, patrauklus pagal sudėtį, skonį ir spalvą</a:t>
            </a:r>
            <a:endParaRPr lang="ru-RU" dirty="0" smtClean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89114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Nėščiosios valgiaraštis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Pilnaverčiai baltymų šaltiniai: paukštiena</a:t>
            </a:r>
            <a:r>
              <a:rPr lang="ru-RU" dirty="0" smtClean="0"/>
              <a:t>, </a:t>
            </a:r>
            <a:r>
              <a:rPr lang="lt-LT" dirty="0" smtClean="0"/>
              <a:t>žuvis</a:t>
            </a:r>
            <a:r>
              <a:rPr lang="ru-RU" dirty="0" smtClean="0"/>
              <a:t>, </a:t>
            </a:r>
            <a:r>
              <a:rPr lang="lt-LT" dirty="0" smtClean="0"/>
              <a:t>veršiena</a:t>
            </a:r>
          </a:p>
          <a:p>
            <a:r>
              <a:rPr lang="lt-LT" dirty="0" smtClean="0"/>
              <a:t>Pieno ir pieno produktai gerai aprūpina organizma baltymais ir kalciu</a:t>
            </a:r>
            <a:endParaRPr lang="ru-RU" dirty="0" smtClean="0"/>
          </a:p>
          <a:p>
            <a:r>
              <a:rPr lang="lt-LT" dirty="0" smtClean="0"/>
              <a:t>Vaisiai turtingi  vit</a:t>
            </a:r>
            <a:r>
              <a:rPr lang="ru-RU" dirty="0" smtClean="0"/>
              <a:t>.С</a:t>
            </a:r>
            <a:r>
              <a:rPr lang="lt-LT" dirty="0" smtClean="0"/>
              <a:t>: uogos</a:t>
            </a:r>
            <a:r>
              <a:rPr lang="ru-RU" dirty="0" smtClean="0"/>
              <a:t>, </a:t>
            </a:r>
            <a:r>
              <a:rPr lang="lt-LT" dirty="0" smtClean="0"/>
              <a:t>citrusiniai</a:t>
            </a:r>
            <a:r>
              <a:rPr lang="ru-RU" dirty="0" smtClean="0"/>
              <a:t>, </a:t>
            </a:r>
            <a:r>
              <a:rPr lang="lt-LT" dirty="0" smtClean="0"/>
              <a:t>kivi</a:t>
            </a:r>
            <a:r>
              <a:rPr lang="ru-RU" dirty="0" smtClean="0"/>
              <a:t>, </a:t>
            </a:r>
            <a:r>
              <a:rPr lang="lt-LT" dirty="0" smtClean="0"/>
              <a:t>salotos</a:t>
            </a:r>
            <a:r>
              <a:rPr lang="ru-RU" dirty="0" smtClean="0"/>
              <a:t>, </a:t>
            </a:r>
            <a:r>
              <a:rPr lang="lt-LT" dirty="0" smtClean="0"/>
              <a:t>kopūstinės daržovės</a:t>
            </a:r>
            <a:r>
              <a:rPr lang="ru-RU" dirty="0" smtClean="0"/>
              <a:t>, </a:t>
            </a:r>
            <a:r>
              <a:rPr lang="lt-LT" dirty="0" smtClean="0"/>
              <a:t>krapai</a:t>
            </a:r>
            <a:r>
              <a:rPr lang="ru-RU" dirty="0" smtClean="0"/>
              <a:t>, </a:t>
            </a:r>
            <a:r>
              <a:rPr lang="lt-LT" dirty="0" smtClean="0"/>
              <a:t>petražolė</a:t>
            </a:r>
            <a:endParaRPr lang="ru-RU" dirty="0" smtClean="0"/>
          </a:p>
          <a:p>
            <a:r>
              <a:rPr lang="lt-LT" dirty="0" smtClean="0"/>
              <a:t>Nepakeičiamos riebiosios rūgštys: graikiniai riešutai, rapsų aliejus, linų sėmenų aliejus</a:t>
            </a:r>
          </a:p>
          <a:p>
            <a:r>
              <a:rPr lang="lt-LT" dirty="0" smtClean="0"/>
              <a:t>Jūrinė žuvis: silkė</a:t>
            </a:r>
            <a:r>
              <a:rPr lang="ru-RU" dirty="0" smtClean="0"/>
              <a:t>, </a:t>
            </a:r>
            <a:r>
              <a:rPr lang="lt-LT" dirty="0" smtClean="0"/>
              <a:t>skumbrė</a:t>
            </a:r>
            <a:r>
              <a:rPr lang="ru-RU" dirty="0" smtClean="0"/>
              <a:t>, </a:t>
            </a:r>
            <a:r>
              <a:rPr lang="lt-LT" dirty="0" smtClean="0"/>
              <a:t>sardinės</a:t>
            </a:r>
            <a:r>
              <a:rPr lang="ru-RU" dirty="0" smtClean="0"/>
              <a:t>, </a:t>
            </a:r>
            <a:r>
              <a:rPr lang="lt-LT" dirty="0" smtClean="0"/>
              <a:t>tunas, vaivorykštinis upėtakis</a:t>
            </a:r>
            <a:endParaRPr lang="ru-RU" dirty="0" smtClean="0"/>
          </a:p>
          <a:p>
            <a:r>
              <a:rPr lang="lt-LT" dirty="0" smtClean="0"/>
              <a:t>Viščiuko kepenėlėse daug geležies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67333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pPr algn="ctr"/>
            <a:r>
              <a:rPr lang="lt-LT" sz="4000" b="1" dirty="0">
                <a:solidFill>
                  <a:schemeClr val="accent3">
                    <a:lumMod val="50000"/>
                  </a:schemeClr>
                </a:solidFill>
              </a:rPr>
              <a:t>k</a:t>
            </a:r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aloringumas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Energijos poreikis didėja:</a:t>
            </a:r>
            <a:endParaRPr lang="ru-RU" dirty="0" smtClean="0"/>
          </a:p>
          <a:p>
            <a:r>
              <a:rPr lang="ru-RU" dirty="0" smtClean="0"/>
              <a:t> 2</a:t>
            </a:r>
            <a:r>
              <a:rPr lang="en-US" dirty="0" smtClean="0"/>
              <a:t> </a:t>
            </a:r>
            <a:r>
              <a:rPr lang="lt-LT" dirty="0" smtClean="0"/>
              <a:t>trimestre</a:t>
            </a:r>
            <a:r>
              <a:rPr lang="ru-RU" dirty="0" smtClean="0"/>
              <a:t> – 360</a:t>
            </a:r>
            <a:r>
              <a:rPr lang="lt-LT" dirty="0" smtClean="0"/>
              <a:t> kcal</a:t>
            </a:r>
            <a:endParaRPr lang="ru-RU" dirty="0" smtClean="0"/>
          </a:p>
          <a:p>
            <a:r>
              <a:rPr lang="ru-RU" dirty="0" smtClean="0"/>
              <a:t> 3 </a:t>
            </a:r>
            <a:r>
              <a:rPr lang="lt-LT" dirty="0" smtClean="0"/>
              <a:t>trimestre</a:t>
            </a:r>
            <a:r>
              <a:rPr lang="ru-RU" dirty="0" smtClean="0"/>
              <a:t> – 475 </a:t>
            </a:r>
            <a:r>
              <a:rPr lang="lt-LT" dirty="0" smtClean="0"/>
              <a:t>kcal</a:t>
            </a:r>
          </a:p>
          <a:p>
            <a:r>
              <a:rPr lang="lt-LT" dirty="0" smtClean="0"/>
              <a:t>Pirmus 6 mėnesius priauga svorio – ne daugiau  4 – 5 kg</a:t>
            </a:r>
          </a:p>
          <a:p>
            <a:r>
              <a:rPr lang="lt-LT" dirty="0" smtClean="0"/>
              <a:t>O paskutinius 3 mėnesius ne daugiau kaip 7 kg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7590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Normos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 anchor="ctr" anchorCtr="0">
            <a:normAutofit lnSpcReduction="10000"/>
          </a:bodyPr>
          <a:lstStyle/>
          <a:p>
            <a:pPr marL="0" indent="0" algn="ctr">
              <a:buNone/>
            </a:pPr>
            <a:endParaRPr lang="lt-LT" dirty="0" smtClean="0"/>
          </a:p>
          <a:p>
            <a:pPr marL="0" indent="0" algn="ctr">
              <a:buNone/>
            </a:pPr>
            <a:r>
              <a:rPr lang="lt-LT" dirty="0" smtClean="0"/>
              <a:t>Priklausomai nuo amžiaus</a:t>
            </a:r>
            <a:r>
              <a:rPr lang="ru-RU" dirty="0" smtClean="0"/>
              <a:t>, </a:t>
            </a:r>
            <a:r>
              <a:rPr lang="lt-LT" dirty="0" smtClean="0"/>
              <a:t>kūno svorio</a:t>
            </a:r>
            <a:r>
              <a:rPr lang="ru-RU" dirty="0" smtClean="0"/>
              <a:t> </a:t>
            </a:r>
            <a:r>
              <a:rPr lang="lt-LT" dirty="0" smtClean="0"/>
              <a:t>ir fizinio aktyvumo. </a:t>
            </a:r>
            <a:r>
              <a:rPr lang="ru-RU" dirty="0" smtClean="0"/>
              <a:t> </a:t>
            </a:r>
            <a:r>
              <a:rPr lang="ru-RU" dirty="0"/>
              <a:t>60 </a:t>
            </a:r>
            <a:r>
              <a:rPr lang="lt-LT" dirty="0" smtClean="0"/>
              <a:t>kg sveriančioms:</a:t>
            </a:r>
            <a:endParaRPr lang="ru-RU" dirty="0"/>
          </a:p>
          <a:p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Merginoms, kurioms mažiau nei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19 </a:t>
            </a:r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metų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: </a:t>
            </a:r>
          </a:p>
          <a:p>
            <a:pPr marL="0" indent="0">
              <a:buNone/>
            </a:pPr>
            <a:r>
              <a:rPr lang="ru-RU" dirty="0" smtClean="0"/>
              <a:t>	2</a:t>
            </a:r>
            <a:r>
              <a:rPr lang="lt-LT" dirty="0" smtClean="0"/>
              <a:t>tr</a:t>
            </a:r>
            <a:r>
              <a:rPr lang="ru-RU" dirty="0" smtClean="0"/>
              <a:t>. - 2860</a:t>
            </a:r>
            <a:r>
              <a:rPr lang="lt-LT" dirty="0" smtClean="0"/>
              <a:t> kcal</a:t>
            </a:r>
            <a:r>
              <a:rPr lang="ru-RU" dirty="0" smtClean="0"/>
              <a:t> </a:t>
            </a:r>
            <a:endParaRPr lang="lt-LT" dirty="0"/>
          </a:p>
          <a:p>
            <a:pPr marL="0" indent="0">
              <a:buNone/>
            </a:pPr>
            <a:r>
              <a:rPr lang="ru-RU" dirty="0" smtClean="0"/>
              <a:t>	3</a:t>
            </a:r>
            <a:r>
              <a:rPr lang="lt-LT" dirty="0" smtClean="0"/>
              <a:t>tr</a:t>
            </a:r>
            <a:r>
              <a:rPr lang="ru-RU" dirty="0" smtClean="0"/>
              <a:t>. – 2975</a:t>
            </a:r>
            <a:r>
              <a:rPr lang="lt-LT" dirty="0" smtClean="0"/>
              <a:t>kcal</a:t>
            </a:r>
            <a:endParaRPr lang="ru-RU" dirty="0"/>
          </a:p>
          <a:p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Moterims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19 –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30</a:t>
            </a:r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/>
              <a:t>	2</a:t>
            </a:r>
            <a:r>
              <a:rPr lang="lt-LT" dirty="0" smtClean="0"/>
              <a:t>tr</a:t>
            </a:r>
            <a:r>
              <a:rPr lang="ru-RU" dirty="0" smtClean="0"/>
              <a:t>. -  276</a:t>
            </a:r>
            <a:r>
              <a:rPr lang="lt-LT" dirty="0" smtClean="0"/>
              <a:t>0 kcal</a:t>
            </a:r>
          </a:p>
          <a:p>
            <a:pPr marL="0" indent="0">
              <a:buNone/>
            </a:pPr>
            <a:r>
              <a:rPr lang="ru-RU" dirty="0" smtClean="0"/>
              <a:t> 	3</a:t>
            </a:r>
            <a:r>
              <a:rPr lang="lt-LT" dirty="0" smtClean="0"/>
              <a:t>tr</a:t>
            </a:r>
            <a:r>
              <a:rPr lang="ru-RU" dirty="0" smtClean="0"/>
              <a:t>.  - 2875 </a:t>
            </a:r>
            <a:r>
              <a:rPr lang="lt-LT" dirty="0" smtClean="0"/>
              <a:t>kcal</a:t>
            </a:r>
            <a:endParaRPr lang="ru-RU" dirty="0"/>
          </a:p>
          <a:p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Vyresnėms nei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30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ru-RU" dirty="0" smtClean="0"/>
              <a:t>	2</a:t>
            </a:r>
            <a:r>
              <a:rPr lang="lt-LT" dirty="0" smtClean="0"/>
              <a:t>tr</a:t>
            </a:r>
            <a:r>
              <a:rPr lang="ru-RU" dirty="0" smtClean="0"/>
              <a:t>. – </a:t>
            </a:r>
            <a:r>
              <a:rPr lang="ru-RU" dirty="0"/>
              <a:t>2660 </a:t>
            </a:r>
            <a:r>
              <a:rPr lang="lt-LT" dirty="0" smtClean="0"/>
              <a:t>kcal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3</a:t>
            </a:r>
            <a:r>
              <a:rPr lang="lt-LT" dirty="0" smtClean="0"/>
              <a:t>tr</a:t>
            </a:r>
            <a:r>
              <a:rPr lang="ru-RU" dirty="0" smtClean="0"/>
              <a:t>. </a:t>
            </a:r>
            <a:r>
              <a:rPr lang="ru-RU" dirty="0"/>
              <a:t>– 2775 </a:t>
            </a:r>
            <a:r>
              <a:rPr lang="lt-LT" dirty="0" smtClean="0"/>
              <a:t>kcal</a:t>
            </a:r>
            <a:endParaRPr lang="ru-RU" dirty="0"/>
          </a:p>
          <a:p>
            <a:pPr marL="0" indent="0">
              <a:buNone/>
            </a:pPr>
            <a:endParaRPr lang="lt-L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0"/>
            <a:ext cx="363855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26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5">
                    <a:lumMod val="50000"/>
                  </a:schemeClr>
                </a:solidFill>
              </a:rPr>
              <a:t>Kūdikių maitinimo krūtimi modelis</a:t>
            </a:r>
            <a:endParaRPr lang="lt-LT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931871216"/>
              </p:ext>
            </p:extLst>
          </p:nvPr>
        </p:nvGraphicFramePr>
        <p:xfrm>
          <a:off x="457200" y="1600200"/>
          <a:ext cx="8001000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2133600"/>
                <a:gridCol w="3200400"/>
              </a:tblGrid>
              <a:tr h="370840">
                <a:tc>
                  <a:txBody>
                    <a:bodyPr/>
                    <a:lstStyle/>
                    <a:p>
                      <a:r>
                        <a:rPr lang="lt-LT" dirty="0" smtClean="0"/>
                        <a:t>Amžius (mėn.)</a:t>
                      </a:r>
                      <a:endParaRPr lang="lt-L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lt-LT" dirty="0" smtClean="0"/>
                        <a:t>Maitinimo rūšis/papildantis</a:t>
                      </a:r>
                      <a:r>
                        <a:rPr lang="lt-LT" baseline="0" dirty="0" smtClean="0"/>
                        <a:t> maistas</a:t>
                      </a:r>
                      <a:endParaRPr lang="lt-L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t-LT" sz="1400" dirty="0" smtClean="0"/>
                        <a:t>1 - 6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sz="1400" dirty="0" smtClean="0"/>
                        <a:t>Maitinimas krūtimi pagal poreikį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sz="1400" dirty="0" smtClean="0"/>
                        <a:t>Maitinimas krūtimi</a:t>
                      </a:r>
                    </a:p>
                    <a:p>
                      <a:r>
                        <a:rPr lang="lt-LT" sz="1400" dirty="0" smtClean="0"/>
                        <a:t>Papildomi</a:t>
                      </a:r>
                      <a:r>
                        <a:rPr lang="lt-LT" sz="1400" baseline="0" dirty="0" smtClean="0"/>
                        <a:t> valgymai (5 – 6 mėn)</a:t>
                      </a:r>
                    </a:p>
                    <a:p>
                      <a:r>
                        <a:rPr lang="lt-LT" sz="1400" baseline="0" dirty="0" smtClean="0"/>
                        <a:t>Pradžiai (ne anksčiau nei 5 mėn.): trinta daržovių sriuba su manų košė (2 – 3g./100ml) 1 kartą dienoje</a:t>
                      </a:r>
                      <a:endParaRPr lang="lt-L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t-LT" sz="1400" dirty="0" smtClean="0"/>
                        <a:t>7 - 9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sz="1400" dirty="0" smtClean="0"/>
                        <a:t>Maitinimas krūtimi pagal poreikį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sz="1400" dirty="0" smtClean="0"/>
                        <a:t>Papildomi patiekalai:</a:t>
                      </a:r>
                    </a:p>
                    <a:p>
                      <a:r>
                        <a:rPr lang="lt-LT" sz="1400" dirty="0" smtClean="0"/>
                        <a:t>Daržovių</a:t>
                      </a:r>
                      <a:r>
                        <a:rPr lang="lt-LT" sz="1400" baseline="0" dirty="0" smtClean="0"/>
                        <a:t> sriuba</a:t>
                      </a:r>
                    </a:p>
                    <a:p>
                      <a:r>
                        <a:rPr lang="lt-LT" sz="1400" baseline="0" dirty="0" smtClean="0"/>
                        <a:t>Trintos daržovės su virta mėsa su grūdų košyte ½ trynio kas antrą dieną</a:t>
                      </a:r>
                    </a:p>
                    <a:p>
                      <a:r>
                        <a:rPr lang="lt-LT" sz="1400" baseline="0" dirty="0" smtClean="0"/>
                        <a:t>Košytė be gliuteno arba su gliutenu</a:t>
                      </a:r>
                    </a:p>
                    <a:p>
                      <a:r>
                        <a:rPr lang="lt-LT" sz="1400" baseline="0" dirty="0" smtClean="0"/>
                        <a:t>Vaisių sultys, vaisių tyrelė</a:t>
                      </a:r>
                      <a:endParaRPr lang="lt-LT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7206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Normos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Baltymų normos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ru-RU" dirty="0" smtClean="0"/>
              <a:t> 1,2 </a:t>
            </a:r>
            <a:r>
              <a:rPr lang="lt-LT" dirty="0" smtClean="0"/>
              <a:t>g/kg</a:t>
            </a:r>
            <a:r>
              <a:rPr lang="ru-RU" dirty="0" smtClean="0"/>
              <a:t> </a:t>
            </a:r>
            <a:r>
              <a:rPr lang="lt-LT" dirty="0"/>
              <a:t>t</a:t>
            </a:r>
            <a:r>
              <a:rPr lang="ru-RU" dirty="0" smtClean="0"/>
              <a:t>.</a:t>
            </a:r>
            <a:r>
              <a:rPr lang="lt-LT" dirty="0" smtClean="0"/>
              <a:t>y</a:t>
            </a:r>
            <a:r>
              <a:rPr lang="ru-RU" dirty="0" smtClean="0"/>
              <a:t> 96</a:t>
            </a:r>
            <a:r>
              <a:rPr lang="lt-LT" dirty="0" smtClean="0"/>
              <a:t>g</a:t>
            </a:r>
            <a:endParaRPr lang="ru-RU" dirty="0" smtClean="0"/>
          </a:p>
          <a:p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Padidėja vit. A norma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dirty="0" smtClean="0"/>
              <a:t>750 – 770 </a:t>
            </a:r>
            <a:r>
              <a:rPr lang="lt-LT" dirty="0"/>
              <a:t>µg</a:t>
            </a:r>
            <a:endParaRPr lang="ru-RU" dirty="0" smtClean="0"/>
          </a:p>
          <a:p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Vit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. Е</a:t>
            </a:r>
          </a:p>
          <a:p>
            <a:r>
              <a:rPr lang="ru-RU" dirty="0" smtClean="0"/>
              <a:t>10 </a:t>
            </a:r>
            <a:r>
              <a:rPr lang="lt-LT" dirty="0" smtClean="0"/>
              <a:t>mg</a:t>
            </a:r>
          </a:p>
          <a:p>
            <a:r>
              <a:rPr lang="ru-RU" b="1" dirty="0">
                <a:solidFill>
                  <a:srgbClr val="663300"/>
                </a:solidFill>
              </a:rPr>
              <a:t>С</a:t>
            </a:r>
            <a:r>
              <a:rPr lang="ru-RU" dirty="0"/>
              <a:t> 80 – 85</a:t>
            </a:r>
            <a:r>
              <a:rPr lang="lt-LT" dirty="0"/>
              <a:t>mg</a:t>
            </a:r>
          </a:p>
          <a:p>
            <a:r>
              <a:rPr lang="ru-RU" b="1" dirty="0">
                <a:solidFill>
                  <a:srgbClr val="663300"/>
                </a:solidFill>
              </a:rPr>
              <a:t>В12</a:t>
            </a:r>
            <a:r>
              <a:rPr lang="ru-RU" dirty="0"/>
              <a:t> - 2,6µ</a:t>
            </a:r>
            <a:r>
              <a:rPr lang="lt-LT" dirty="0"/>
              <a:t>g</a:t>
            </a:r>
          </a:p>
          <a:p>
            <a:r>
              <a:rPr lang="lt-LT" dirty="0"/>
              <a:t>Padidėja ir kitų B grupės vitaminų kiekiai, ypač folio rūgšties</a:t>
            </a:r>
          </a:p>
          <a:p>
            <a:r>
              <a:rPr lang="lt-LT" dirty="0"/>
              <a:t>Svarbus vit.D kalcio pasisavinimui</a:t>
            </a:r>
          </a:p>
          <a:p>
            <a:r>
              <a:rPr lang="lt-LT" dirty="0"/>
              <a:t>Rekomenduojama daugiau būti lauke</a:t>
            </a:r>
          </a:p>
          <a:p>
            <a:endParaRPr lang="lt-LT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32866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mineralai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Kalcis įtakoja kaulų taisyklingą vystymąsi</a:t>
            </a:r>
            <a:endParaRPr lang="ru-RU" dirty="0" smtClean="0"/>
          </a:p>
          <a:p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Kalcis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lt-LT" dirty="0" smtClean="0"/>
              <a:t>Mažiau nei </a:t>
            </a:r>
            <a:r>
              <a:rPr lang="ru-RU" dirty="0" smtClean="0"/>
              <a:t> 19 </a:t>
            </a:r>
            <a:r>
              <a:rPr lang="lt-LT" dirty="0" smtClean="0"/>
              <a:t>metų</a:t>
            </a:r>
            <a:r>
              <a:rPr lang="ru-RU" dirty="0" smtClean="0"/>
              <a:t> – 1300</a:t>
            </a:r>
            <a:r>
              <a:rPr lang="lt-LT" dirty="0" smtClean="0"/>
              <a:t>mg</a:t>
            </a:r>
            <a:endParaRPr lang="ru-RU" dirty="0" smtClean="0"/>
          </a:p>
          <a:p>
            <a:r>
              <a:rPr lang="lt-LT" dirty="0" smtClean="0"/>
              <a:t>Daugiau nei</a:t>
            </a:r>
            <a:r>
              <a:rPr lang="ru-RU" dirty="0" smtClean="0"/>
              <a:t> 19 </a:t>
            </a:r>
            <a:r>
              <a:rPr lang="lt-LT" dirty="0" smtClean="0"/>
              <a:t>metų</a:t>
            </a:r>
            <a:r>
              <a:rPr lang="ru-RU" dirty="0" smtClean="0"/>
              <a:t> – 1000</a:t>
            </a:r>
            <a:r>
              <a:rPr lang="lt-LT" dirty="0" smtClean="0"/>
              <a:t>mg</a:t>
            </a:r>
            <a:endParaRPr lang="ru-RU" dirty="0" smtClean="0"/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М</a:t>
            </a:r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agnis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lt-LT" dirty="0" smtClean="0"/>
              <a:t>Nėščiąjai</a:t>
            </a:r>
            <a:r>
              <a:rPr lang="ru-RU" dirty="0" smtClean="0"/>
              <a:t> 400 – 360 </a:t>
            </a:r>
            <a:r>
              <a:rPr lang="lt-LT" dirty="0" smtClean="0"/>
              <a:t>mg</a:t>
            </a:r>
            <a:endParaRPr lang="ru-RU" dirty="0" smtClean="0"/>
          </a:p>
          <a:p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Geležis</a:t>
            </a:r>
            <a:r>
              <a:rPr lang="ru-RU" dirty="0" smtClean="0"/>
              <a:t> – 27 </a:t>
            </a:r>
            <a:r>
              <a:rPr lang="lt-LT" dirty="0" smtClean="0"/>
              <a:t>mg</a:t>
            </a:r>
            <a:endParaRPr lang="ru-RU" dirty="0" smtClean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1087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Riebiosios rūgštys</a:t>
            </a:r>
            <a:endParaRPr lang="lt-LT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Smegenų audinių susidarymui</a:t>
            </a:r>
            <a:endParaRPr lang="ru-RU" dirty="0" smtClean="0"/>
          </a:p>
          <a:p>
            <a:r>
              <a:rPr lang="lt-LT" dirty="0" smtClean="0"/>
              <a:t>Akies tinklainei</a:t>
            </a:r>
            <a:endParaRPr lang="ru-RU" dirty="0" smtClean="0"/>
          </a:p>
          <a:p>
            <a:r>
              <a:rPr lang="lt-LT" dirty="0" smtClean="0"/>
              <a:t>CNS </a:t>
            </a:r>
          </a:p>
          <a:p>
            <a:r>
              <a:rPr lang="lt-LT" dirty="0" smtClean="0"/>
              <a:t>Sumažina prenatalines komplikacijas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26605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Ribojimai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Kofeinas</a:t>
            </a:r>
            <a:endParaRPr lang="ru-RU" dirty="0" smtClean="0"/>
          </a:p>
          <a:p>
            <a:r>
              <a:rPr lang="lt-LT" dirty="0" smtClean="0"/>
              <a:t>Alkoholis</a:t>
            </a:r>
            <a:endParaRPr lang="ru-RU" dirty="0" smtClean="0"/>
          </a:p>
          <a:p>
            <a:r>
              <a:rPr lang="lt-LT" dirty="0" smtClean="0"/>
              <a:t>Miltiniai produktai</a:t>
            </a:r>
            <a:endParaRPr lang="ru-RU" dirty="0" smtClean="0"/>
          </a:p>
          <a:p>
            <a:r>
              <a:rPr lang="lt-LT" dirty="0" smtClean="0"/>
              <a:t>Saldūs kepiniai</a:t>
            </a:r>
            <a:endParaRPr lang="ru-RU" dirty="0" smtClean="0"/>
          </a:p>
          <a:p>
            <a:r>
              <a:rPr lang="lt-LT" dirty="0" smtClean="0"/>
              <a:t>Šokoladas</a:t>
            </a:r>
            <a:endParaRPr lang="ru-RU" dirty="0" smtClean="0"/>
          </a:p>
          <a:p>
            <a:r>
              <a:rPr lang="lt-LT" dirty="0" smtClean="0"/>
              <a:t>Labai riebus maistas</a:t>
            </a:r>
            <a:endParaRPr lang="ru-RU" dirty="0" smtClean="0"/>
          </a:p>
          <a:p>
            <a:r>
              <a:rPr lang="lt-LT" dirty="0" smtClean="0"/>
              <a:t>Aštrus maistas</a:t>
            </a:r>
            <a:endParaRPr lang="ru-RU" dirty="0" smtClean="0"/>
          </a:p>
          <a:p>
            <a:r>
              <a:rPr lang="lt-LT" dirty="0" smtClean="0"/>
              <a:t>Dujų kaupimąsi skatinantis maistas(ankštiniai, grybai, porai, virti kopūstai)</a:t>
            </a:r>
          </a:p>
          <a:p>
            <a:r>
              <a:rPr lang="lt-LT" dirty="0" smtClean="0"/>
              <a:t>Į nėštumo pabaigą riboti druską ir skysčius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6799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A</a:t>
            </a:r>
            <a:r>
              <a:rPr lang="lt-LT" sz="4000" b="1" dirty="0" smtClean="0">
                <a:solidFill>
                  <a:srgbClr val="FF0000"/>
                </a:solidFill>
              </a:rPr>
              <a:t>tsargiai</a:t>
            </a:r>
            <a:r>
              <a:rPr lang="en-US" sz="4000" b="1" dirty="0" smtClean="0">
                <a:solidFill>
                  <a:srgbClr val="FF0000"/>
                </a:solidFill>
              </a:rPr>
              <a:t>!!!</a:t>
            </a:r>
            <a:endParaRPr lang="lt-LT" sz="4000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Nešviežias maistas</a:t>
            </a:r>
            <a:endParaRPr lang="ru-RU" dirty="0" smtClean="0"/>
          </a:p>
          <a:p>
            <a:r>
              <a:rPr lang="lt-LT" dirty="0" smtClean="0"/>
              <a:t>Neplauti vaisiai ir daržovės</a:t>
            </a:r>
          </a:p>
          <a:p>
            <a:r>
              <a:rPr lang="lt-LT" dirty="0" smtClean="0"/>
              <a:t>Desertai iš kiaušinio baltymo (termiškai neapdoroto)</a:t>
            </a:r>
            <a:endParaRPr lang="ru-RU" dirty="0" smtClean="0"/>
          </a:p>
          <a:p>
            <a:r>
              <a:rPr lang="lt-LT" dirty="0" smtClean="0"/>
              <a:t>Pelėsiniai sūriai, paštetai</a:t>
            </a:r>
            <a:endParaRPr lang="ru-RU" dirty="0" smtClean="0"/>
          </a:p>
          <a:p>
            <a:r>
              <a:rPr lang="lt-LT" dirty="0" smtClean="0"/>
              <a:t>Blogai pagamintas arba mažai termiškai apdorotas maistas gali iššaukti taksoplazmozę (ši liga gali pažeisti vaisiaus smegenis arba būti aklumo priežastis)</a:t>
            </a:r>
          </a:p>
        </p:txBody>
      </p:sp>
    </p:spTree>
    <p:extLst>
      <p:ext uri="{BB962C8B-B14F-4D97-AF65-F5344CB8AC3E}">
        <p14:creationId xmlns:p14="http://schemas.microsoft.com/office/powerpoint/2010/main" val="231820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663300"/>
                </a:solidFill>
              </a:rPr>
              <a:t>Apetito trūkumas ir pykinimas</a:t>
            </a:r>
            <a:endParaRPr lang="lt-LT" b="1" dirty="0">
              <a:solidFill>
                <a:srgbClr val="66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Pirmame nėštumo laikotarpyje būna sumažėjęs apetitas, kankina pykinimas:</a:t>
            </a:r>
          </a:p>
          <a:p>
            <a:r>
              <a:rPr lang="lt-LT" dirty="0" smtClean="0"/>
              <a:t>Vitaminai ir mineralai</a:t>
            </a:r>
          </a:p>
          <a:p>
            <a:r>
              <a:rPr lang="lt-LT" dirty="0" smtClean="0"/>
              <a:t>Gerti daugiau pieno </a:t>
            </a:r>
          </a:p>
          <a:p>
            <a:r>
              <a:rPr lang="lt-LT" dirty="0" smtClean="0"/>
              <a:t>Pieno produktai (kefyras, jogurtas)</a:t>
            </a:r>
          </a:p>
          <a:p>
            <a:r>
              <a:rPr lang="lt-LT" dirty="0" smtClean="0"/>
              <a:t>Daržovės ir vaisiai</a:t>
            </a:r>
          </a:p>
          <a:p>
            <a:r>
              <a:rPr lang="lt-LT" dirty="0" smtClean="0"/>
              <a:t>Geresniam maisto toleravimui:</a:t>
            </a:r>
          </a:p>
          <a:p>
            <a:r>
              <a:rPr lang="lt-LT" dirty="0" smtClean="0"/>
              <a:t>Maistą gardinti citrinos, kopūstų sultimis, citrinos rūgštimi.</a:t>
            </a:r>
          </a:p>
          <a:p>
            <a:r>
              <a:rPr lang="lt-LT" dirty="0" smtClean="0"/>
              <a:t>Valgymo metu nepatartina gerti vandens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7359670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33400" y="1447800"/>
            <a:ext cx="7467600" cy="48736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3600" b="1" dirty="0" smtClean="0">
                <a:solidFill>
                  <a:srgbClr val="FF0000"/>
                </a:solidFill>
              </a:rPr>
              <a:t>„Moteris turi valgyti už du“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endParaRPr lang="lt-LT" sz="36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lt-LT" sz="3600" b="1" dirty="0" smtClean="0">
                <a:solidFill>
                  <a:srgbClr val="FF0000"/>
                </a:solidFill>
              </a:rPr>
              <a:t>Netaisyklingas išsireiškimas ir nuomonė</a:t>
            </a:r>
            <a:r>
              <a:rPr lang="en-US" sz="3600" b="1" dirty="0" smtClean="0">
                <a:solidFill>
                  <a:srgbClr val="FF0000"/>
                </a:solidFill>
              </a:rPr>
              <a:t>!!!</a:t>
            </a:r>
            <a:endParaRPr lang="lt-LT" sz="3600" b="1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657600"/>
            <a:ext cx="411480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74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3600" b="1" dirty="0" smtClean="0">
                <a:solidFill>
                  <a:schemeClr val="accent6">
                    <a:lumMod val="50000"/>
                  </a:schemeClr>
                </a:solidFill>
              </a:rPr>
              <a:t>PMS SINDROMAS</a:t>
            </a:r>
            <a:endParaRPr lang="lt-LT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71499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8792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2390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76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PMS priežastys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Santykinis estrogenų perteklius ir progesterono trūkūmas</a:t>
            </a:r>
          </a:p>
          <a:p>
            <a:r>
              <a:rPr lang="lt-LT" dirty="0" smtClean="0"/>
              <a:t>Gliukozės netolerancija</a:t>
            </a:r>
            <a:r>
              <a:rPr lang="ru-RU" dirty="0" smtClean="0"/>
              <a:t>, </a:t>
            </a:r>
            <a:r>
              <a:rPr lang="lt-LT" dirty="0" smtClean="0"/>
              <a:t>kuri pasireiškia stimuliantų ir saldumynų potraukiu</a:t>
            </a:r>
          </a:p>
          <a:p>
            <a:r>
              <a:rPr lang="lt-LT" dirty="0" smtClean="0"/>
              <a:t>Svarbių riebiųjų rūgščių, vit.B6, cinko</a:t>
            </a:r>
            <a:r>
              <a:rPr lang="lt-LT" dirty="0"/>
              <a:t>, magnio </a:t>
            </a:r>
            <a:r>
              <a:rPr lang="lt-LT" dirty="0" smtClean="0"/>
              <a:t>trūkumas, jie svarbūs prostaglandinų, kurie balansuoja hormonų </a:t>
            </a:r>
            <a:r>
              <a:rPr lang="lt-LT" dirty="0"/>
              <a:t>koncentraciją </a:t>
            </a:r>
            <a:r>
              <a:rPr lang="lt-LT" dirty="0" smtClean="0"/>
              <a:t>gamybai.</a:t>
            </a:r>
            <a:endParaRPr lang="lt-LT" dirty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396555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344502865"/>
              </p:ext>
            </p:extLst>
          </p:nvPr>
        </p:nvGraphicFramePr>
        <p:xfrm>
          <a:off x="228600" y="914400"/>
          <a:ext cx="8534400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524000"/>
                <a:gridCol w="5638800"/>
              </a:tblGrid>
              <a:tr h="2088132">
                <a:tc>
                  <a:txBody>
                    <a:bodyPr/>
                    <a:lstStyle/>
                    <a:p>
                      <a:pPr algn="just"/>
                      <a:r>
                        <a:rPr lang="lt-LT" sz="1400" dirty="0" smtClean="0"/>
                        <a:t>10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lt-LT" sz="1200" dirty="0" smtClean="0"/>
                        <a:t>Maitinimas krūtimi</a:t>
                      </a:r>
                      <a:r>
                        <a:rPr lang="lt-LT" sz="1200" baseline="0" dirty="0" smtClean="0"/>
                        <a:t> </a:t>
                      </a:r>
                      <a:r>
                        <a:rPr lang="lt-LT" sz="1200" dirty="0" smtClean="0"/>
                        <a:t>pagal poreikį</a:t>
                      </a:r>
                      <a:endParaRPr lang="lt-L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lt-LT" sz="1200" dirty="0" smtClean="0"/>
                        <a:t>Papildomi patiekalai:</a:t>
                      </a:r>
                    </a:p>
                    <a:p>
                      <a:pPr algn="just"/>
                      <a:r>
                        <a:rPr lang="lt-LT" sz="1200" dirty="0" smtClean="0"/>
                        <a:t>2 patiekalų</a:t>
                      </a:r>
                      <a:r>
                        <a:rPr lang="lt-LT" sz="1200" baseline="0" dirty="0" smtClean="0"/>
                        <a:t> pietūs: daržovių sriuba, košytė su gliutenu , </a:t>
                      </a:r>
                    </a:p>
                    <a:p>
                      <a:pPr algn="just"/>
                      <a:r>
                        <a:rPr lang="lt-LT" sz="1200" baseline="0" dirty="0" smtClean="0"/>
                        <a:t>Daržovienė su virta mėsa, ½ trynio per dieną</a:t>
                      </a:r>
                    </a:p>
                    <a:p>
                      <a:pPr algn="just"/>
                      <a:r>
                        <a:rPr lang="lt-LT" sz="1200" baseline="0" dirty="0" smtClean="0"/>
                        <a:t>Košytės su gliutenu ir be gliuteno, nedidelis kiekis kepinių, biskvitas</a:t>
                      </a:r>
                    </a:p>
                    <a:p>
                      <a:pPr algn="just"/>
                      <a:r>
                        <a:rPr lang="lt-LT" sz="1200" baseline="0" dirty="0" smtClean="0"/>
                        <a:t>Trinti vaisiai arba vaisių sultys (max. 150g)</a:t>
                      </a:r>
                      <a:endParaRPr lang="lt-LT" sz="1200" dirty="0"/>
                    </a:p>
                  </a:txBody>
                  <a:tcPr/>
                </a:tc>
              </a:tr>
              <a:tr h="2636268">
                <a:tc>
                  <a:txBody>
                    <a:bodyPr/>
                    <a:lstStyle/>
                    <a:p>
                      <a:pPr algn="just"/>
                      <a:r>
                        <a:rPr lang="lt-LT" sz="1400" dirty="0" smtClean="0"/>
                        <a:t>11 - 12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lt-LT" sz="1200" dirty="0" smtClean="0"/>
                        <a:t>Maitinimas krūtimi pagal poreikį</a:t>
                      </a:r>
                      <a:endParaRPr lang="lt-L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lt-LT" sz="1200" dirty="0" smtClean="0"/>
                        <a:t> Papildomi patiekalai:</a:t>
                      </a:r>
                    </a:p>
                    <a:p>
                      <a:pPr algn="just"/>
                      <a:r>
                        <a:rPr lang="lt-LT" sz="1200" dirty="0" smtClean="0"/>
                        <a:t>2 patiekalų</a:t>
                      </a:r>
                      <a:r>
                        <a:rPr lang="lt-LT" sz="1200" baseline="0" dirty="0" smtClean="0"/>
                        <a:t> pietūs: daržovių sriuba su gliutenine košyte, daržovienė su virta mėsa, su bulve arba ryžiais</a:t>
                      </a:r>
                    </a:p>
                    <a:p>
                      <a:pPr algn="just"/>
                      <a:r>
                        <a:rPr lang="lt-LT" sz="1200" baseline="0" dirty="0" smtClean="0"/>
                        <a:t>Visas kiaušinis 3 – 4 kartus per sav.</a:t>
                      </a:r>
                    </a:p>
                    <a:p>
                      <a:pPr algn="just"/>
                      <a:r>
                        <a:rPr lang="lt-LT" sz="1200" baseline="0" dirty="0" smtClean="0"/>
                        <a:t>Košytes gliuteninės, be gliuteno, nedielis kiekis kepinių, biskvitas</a:t>
                      </a:r>
                    </a:p>
                    <a:p>
                      <a:pPr algn="just"/>
                      <a:r>
                        <a:rPr lang="lt-LT" sz="1200" baseline="0" dirty="0" smtClean="0"/>
                        <a:t>Modifikuotas pienas, varškytė, jogurtas ,kefyras</a:t>
                      </a:r>
                    </a:p>
                    <a:p>
                      <a:pPr algn="just"/>
                      <a:r>
                        <a:rPr lang="lt-LT" sz="1200" baseline="0" dirty="0" smtClean="0"/>
                        <a:t>Trinti vaisiai arba vaisių sultys (max. 150g)</a:t>
                      </a:r>
                      <a:endParaRPr lang="lt-LT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8608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Mityba prieš PMS simptomus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lt-LT" dirty="0" smtClean="0"/>
              <a:t>Vit.</a:t>
            </a:r>
            <a:r>
              <a:rPr lang="ru-RU" dirty="0" smtClean="0"/>
              <a:t> В6, С, Е </a:t>
            </a:r>
            <a:r>
              <a:rPr lang="lt-LT" dirty="0" smtClean="0"/>
              <a:t>ir bioflavanoidai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lt-LT" dirty="0" smtClean="0"/>
              <a:t>Cinkas</a:t>
            </a:r>
            <a:endParaRPr lang="ru-RU" dirty="0" smtClean="0"/>
          </a:p>
          <a:p>
            <a:r>
              <a:rPr lang="lt-LT" dirty="0" smtClean="0"/>
              <a:t>Magnis</a:t>
            </a:r>
          </a:p>
          <a:p>
            <a:r>
              <a:rPr lang="lt-LT" dirty="0" smtClean="0"/>
              <a:t>Jonažolė</a:t>
            </a:r>
            <a:endParaRPr lang="ru-RU" dirty="0" smtClean="0"/>
          </a:p>
          <a:p>
            <a:r>
              <a:rPr lang="lt-LT" dirty="0" smtClean="0"/>
              <a:t>Raktažolė ir agurklė</a:t>
            </a:r>
            <a:r>
              <a:rPr lang="ru-RU" dirty="0" smtClean="0"/>
              <a:t> (</a:t>
            </a:r>
            <a:r>
              <a:rPr lang="lt-LT" dirty="0" smtClean="0"/>
              <a:t>gama linolio rūgštis</a:t>
            </a:r>
            <a:r>
              <a:rPr lang="ru-RU" dirty="0" smtClean="0"/>
              <a:t>) – </a:t>
            </a:r>
            <a:r>
              <a:rPr lang="lt-LT" dirty="0" smtClean="0"/>
              <a:t>apie 60</a:t>
            </a:r>
            <a:r>
              <a:rPr lang="en-US" dirty="0" smtClean="0"/>
              <a:t>% </a:t>
            </a:r>
            <a:r>
              <a:rPr lang="lt-LT" dirty="0" smtClean="0"/>
              <a:t>pagerėjimas</a:t>
            </a:r>
          </a:p>
          <a:p>
            <a:r>
              <a:rPr lang="lt-LT" dirty="0" smtClean="0"/>
              <a:t>Atsisakyti saldūmynų ir stimuliantų + optimalus maitinimasis su sudėtiniais angliavandeniais ir vaisiais</a:t>
            </a:r>
          </a:p>
          <a:p>
            <a:r>
              <a:rPr lang="lt-LT" dirty="0" smtClean="0"/>
              <a:t>Kiekvieną dieną vartokite 1 valg.š šalto spaudimo aliejus (omega -3 ir omega -6)</a:t>
            </a:r>
            <a:endParaRPr lang="ru-RU" dirty="0" smtClean="0"/>
          </a:p>
          <a:p>
            <a:r>
              <a:rPr lang="lt-LT" dirty="0" smtClean="0"/>
              <a:t>Valgyti dažnai ir mažomis porcijomis</a:t>
            </a:r>
            <a:endParaRPr lang="ru-RU" dirty="0"/>
          </a:p>
          <a:p>
            <a:pPr marL="0" indent="0">
              <a:buNone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782288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Menopauzė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lt-LT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Padidėja šių susirgimų rizika:</a:t>
            </a:r>
          </a:p>
          <a:p>
            <a:pPr marL="457200" indent="-457200">
              <a:buFont typeface="+mj-lt"/>
              <a:buAutoNum type="alphaLcParenR"/>
            </a:pPr>
            <a:r>
              <a:rPr lang="lt-LT" dirty="0" smtClean="0"/>
              <a:t>Osteoporozė</a:t>
            </a:r>
            <a:endParaRPr lang="ru-RU" dirty="0" smtClean="0"/>
          </a:p>
          <a:p>
            <a:pPr marL="457200" indent="-457200">
              <a:buFont typeface="+mj-lt"/>
              <a:buAutoNum type="alphaLcParenR"/>
            </a:pPr>
            <a:r>
              <a:rPr lang="lt-LT" dirty="0" smtClean="0"/>
              <a:t>Krūties vėžys</a:t>
            </a:r>
            <a:endParaRPr lang="ru-RU" dirty="0" smtClean="0"/>
          </a:p>
          <a:p>
            <a:pPr marL="457200" indent="-457200">
              <a:buFont typeface="+mj-lt"/>
              <a:buAutoNum type="alphaLcParenR"/>
            </a:pPr>
            <a:r>
              <a:rPr lang="lt-LT" dirty="0" smtClean="0"/>
              <a:t>Širdies ligos</a:t>
            </a:r>
          </a:p>
          <a:p>
            <a:r>
              <a:rPr lang="lt-LT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Kankina: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+mj-lt"/>
              <a:buAutoNum type="alphaLcParenR"/>
            </a:pPr>
            <a:r>
              <a:rPr lang="lt-LT" dirty="0" smtClean="0"/>
              <a:t>Nuovargis</a:t>
            </a:r>
            <a:endParaRPr lang="ru-RU" dirty="0" smtClean="0"/>
          </a:p>
          <a:p>
            <a:pPr marL="457200" indent="-457200">
              <a:buFont typeface="+mj-lt"/>
              <a:buAutoNum type="alphaLcParenR"/>
            </a:pPr>
            <a:r>
              <a:rPr lang="lt-LT" dirty="0" smtClean="0"/>
              <a:t>Galvos skausmai</a:t>
            </a:r>
            <a:endParaRPr lang="ru-RU" dirty="0" smtClean="0"/>
          </a:p>
          <a:p>
            <a:pPr marL="457200" indent="-457200">
              <a:buFont typeface="+mj-lt"/>
              <a:buAutoNum type="alphaLcParenR"/>
            </a:pPr>
            <a:r>
              <a:rPr lang="lt-LT" dirty="0" smtClean="0"/>
              <a:t>Depresija</a:t>
            </a:r>
            <a:endParaRPr lang="ru-RU" dirty="0" smtClean="0"/>
          </a:p>
          <a:p>
            <a:pPr marL="457200" indent="-457200">
              <a:buFont typeface="+mj-lt"/>
              <a:buAutoNum type="alphaLcParenR"/>
            </a:pPr>
            <a:r>
              <a:rPr lang="lt-LT" dirty="0" smtClean="0"/>
              <a:t>Nemiga</a:t>
            </a:r>
            <a:endParaRPr lang="ru-RU" dirty="0" smtClean="0"/>
          </a:p>
          <a:p>
            <a:pPr marL="457200" indent="-457200">
              <a:buFont typeface="+mj-lt"/>
              <a:buAutoNum type="alphaLcParenR"/>
            </a:pPr>
            <a:r>
              <a:rPr lang="lt-LT" dirty="0" smtClean="0"/>
              <a:t>Dirglumas</a:t>
            </a:r>
          </a:p>
          <a:p>
            <a:pPr marL="457200" indent="-457200">
              <a:buFont typeface="+mj-lt"/>
              <a:buAutoNum type="alphaLcParenR"/>
            </a:pPr>
            <a:r>
              <a:rPr lang="lt-LT" dirty="0" smtClean="0"/>
              <a:t>Karščio pylimas</a:t>
            </a:r>
          </a:p>
          <a:p>
            <a:pPr marL="457200" indent="-457200">
              <a:buFont typeface="+mj-lt"/>
              <a:buAutoNum type="alphaLcParenR"/>
            </a:pPr>
            <a:endParaRPr lang="ru-RU" dirty="0" smtClean="0"/>
          </a:p>
          <a:p>
            <a:pPr marL="457200" indent="-457200">
              <a:buFont typeface="+mj-lt"/>
              <a:buAutoNum type="alphaLcParenR"/>
            </a:pPr>
            <a:endParaRPr lang="ru-RU" dirty="0" smtClean="0"/>
          </a:p>
          <a:p>
            <a:pPr marL="457200" indent="-457200">
              <a:buFont typeface="+mj-lt"/>
              <a:buAutoNum type="alphaLcParenR"/>
            </a:pPr>
            <a:endParaRPr lang="lt-LT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00200"/>
            <a:ext cx="3886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396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Kaip sau padėti?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Fizinis aktyvumas nuo karščio pylimų</a:t>
            </a:r>
            <a:endParaRPr lang="ru-RU" dirty="0" smtClean="0"/>
          </a:p>
          <a:p>
            <a:r>
              <a:rPr lang="lt-LT" dirty="0" smtClean="0"/>
              <a:t>Cukraus kiekio koncentracija kraujyje – žemo GI angliav.</a:t>
            </a:r>
          </a:p>
          <a:p>
            <a:r>
              <a:rPr lang="lt-LT" dirty="0" smtClean="0"/>
              <a:t>Vitaminai</a:t>
            </a:r>
            <a:r>
              <a:rPr lang="ru-RU" dirty="0" smtClean="0"/>
              <a:t> Е </a:t>
            </a:r>
            <a:r>
              <a:rPr lang="lt-LT" dirty="0" smtClean="0"/>
              <a:t>ir</a:t>
            </a:r>
            <a:r>
              <a:rPr lang="ru-RU" dirty="0" smtClean="0"/>
              <a:t> С </a:t>
            </a:r>
            <a:r>
              <a:rPr lang="lt-LT" dirty="0" smtClean="0"/>
              <a:t>taisyklingam hormonų balansui</a:t>
            </a:r>
          </a:p>
          <a:p>
            <a:r>
              <a:rPr lang="ru-RU" dirty="0" smtClean="0"/>
              <a:t>С – 1 – 2</a:t>
            </a:r>
            <a:r>
              <a:rPr lang="lt-LT" dirty="0" smtClean="0"/>
              <a:t>g; </a:t>
            </a:r>
            <a:r>
              <a:rPr lang="ru-RU" dirty="0" smtClean="0"/>
              <a:t>Е – 600</a:t>
            </a:r>
            <a:r>
              <a:rPr lang="lt-LT" dirty="0" smtClean="0"/>
              <a:t>mg</a:t>
            </a:r>
            <a:endParaRPr lang="lt-LT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Nuotaikos ir hormonų subalansavimui valgyti: linų sėmenis, sezamo, saulėgrąžų, moliūgų</a:t>
            </a:r>
          </a:p>
          <a:p>
            <a:endParaRPr lang="lt-LT" dirty="0" smtClean="0"/>
          </a:p>
          <a:p>
            <a:r>
              <a:rPr lang="lt-LT" dirty="0" smtClean="0"/>
              <a:t>Soja</a:t>
            </a:r>
            <a:r>
              <a:rPr lang="ru-RU" dirty="0" smtClean="0"/>
              <a:t>, </a:t>
            </a:r>
            <a:r>
              <a:rPr lang="lt-LT" dirty="0" smtClean="0"/>
              <a:t>sojų, lęšių, avinžirnių, raudonojo dobilo izoflavonai</a:t>
            </a:r>
            <a:r>
              <a:rPr lang="ru-RU" dirty="0" smtClean="0"/>
              <a:t>, </a:t>
            </a:r>
            <a:r>
              <a:rPr lang="lt-LT" dirty="0" smtClean="0"/>
              <a:t>jonažolė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0016052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Vyrų andropauzė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Simptomai:</a:t>
            </a:r>
          </a:p>
          <a:p>
            <a:pPr marL="0" indent="0">
              <a:buNone/>
            </a:pPr>
            <a:r>
              <a:rPr lang="lt-LT" dirty="0" smtClean="0"/>
              <a:t>Nuovargis</a:t>
            </a:r>
            <a:endParaRPr lang="ru-RU" dirty="0" smtClean="0"/>
          </a:p>
          <a:p>
            <a:pPr marL="0" indent="0">
              <a:buNone/>
            </a:pPr>
            <a:r>
              <a:rPr lang="lt-LT" dirty="0" smtClean="0"/>
              <a:t>Depresija</a:t>
            </a:r>
            <a:endParaRPr lang="ru-RU" dirty="0" smtClean="0"/>
          </a:p>
          <a:p>
            <a:pPr marL="0" indent="0">
              <a:buNone/>
            </a:pPr>
            <a:r>
              <a:rPr lang="lt-LT" dirty="0" smtClean="0"/>
              <a:t>Dirglumas</a:t>
            </a:r>
            <a:endParaRPr lang="ru-RU" dirty="0" smtClean="0"/>
          </a:p>
          <a:p>
            <a:pPr marL="0" indent="0">
              <a:buNone/>
            </a:pPr>
            <a:r>
              <a:rPr lang="lt-LT" dirty="0" smtClean="0"/>
              <a:t>Greiti senėjimo procesai</a:t>
            </a:r>
            <a:endParaRPr lang="ru-RU" dirty="0" smtClean="0"/>
          </a:p>
          <a:p>
            <a:pPr marL="0" indent="0">
              <a:buNone/>
            </a:pPr>
            <a:r>
              <a:rPr lang="lt-LT" dirty="0" smtClean="0"/>
              <a:t>Skausmas</a:t>
            </a:r>
            <a:endParaRPr lang="ru-RU" dirty="0" smtClean="0"/>
          </a:p>
          <a:p>
            <a:pPr marL="0" indent="0">
              <a:buNone/>
            </a:pPr>
            <a:r>
              <a:rPr lang="lt-LT" dirty="0" smtClean="0"/>
              <a:t>Prakaitavimas</a:t>
            </a:r>
            <a:endParaRPr lang="ru-RU" dirty="0" smtClean="0"/>
          </a:p>
          <a:p>
            <a:pPr marL="0" indent="0">
              <a:buNone/>
            </a:pPr>
            <a:r>
              <a:rPr lang="lt-LT" dirty="0" smtClean="0"/>
              <a:t>Pila karštis</a:t>
            </a:r>
            <a:endParaRPr lang="ru-RU" dirty="0" smtClean="0"/>
          </a:p>
          <a:p>
            <a:pPr marL="0" indent="0">
              <a:buNone/>
            </a:pPr>
            <a:r>
              <a:rPr lang="lt-LT" dirty="0" smtClean="0"/>
              <a:t>Libido problemos</a:t>
            </a:r>
          </a:p>
          <a:p>
            <a:endParaRPr lang="lt-LT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Priežastys:</a:t>
            </a:r>
          </a:p>
          <a:p>
            <a:pPr marL="0" indent="0">
              <a:buNone/>
            </a:pPr>
            <a:r>
              <a:rPr lang="lt-LT" b="1" dirty="0" smtClean="0">
                <a:solidFill>
                  <a:schemeClr val="accent3">
                    <a:lumMod val="50000"/>
                  </a:schemeClr>
                </a:solidFill>
              </a:rPr>
              <a:t>Sumažėjusi laisvojo testosterono koncentracija</a:t>
            </a:r>
            <a:endParaRPr lang="ru-RU" dirty="0" smtClean="0"/>
          </a:p>
          <a:p>
            <a:pPr marL="0" indent="0">
              <a:buNone/>
            </a:pPr>
            <a:r>
              <a:rPr lang="lt-LT" dirty="0" smtClean="0"/>
              <a:t>Priežastys:</a:t>
            </a:r>
            <a:endParaRPr lang="ru-RU" dirty="0" smtClean="0"/>
          </a:p>
          <a:p>
            <a:pPr marL="0" indent="0">
              <a:buNone/>
            </a:pPr>
            <a:r>
              <a:rPr lang="lt-LT" dirty="0" smtClean="0"/>
              <a:t>Stresas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А</a:t>
            </a:r>
            <a:r>
              <a:rPr lang="lt-LT" dirty="0" smtClean="0"/>
              <a:t>lkoholis</a:t>
            </a:r>
            <a:endParaRPr lang="ru-RU" dirty="0" smtClean="0"/>
          </a:p>
          <a:p>
            <a:pPr marL="0" indent="0">
              <a:buNone/>
            </a:pPr>
            <a:r>
              <a:rPr lang="lt-LT" dirty="0" smtClean="0"/>
              <a:t>Sėklidžių perkaitimas</a:t>
            </a:r>
            <a:endParaRPr lang="ru-RU" dirty="0" smtClean="0"/>
          </a:p>
          <a:p>
            <a:pPr marL="0" indent="0">
              <a:buNone/>
            </a:pPr>
            <a:r>
              <a:rPr lang="lt-LT" dirty="0" smtClean="0"/>
              <a:t>Arba ksenoestrogenų efektas</a:t>
            </a:r>
            <a:r>
              <a:rPr lang="ru-RU" dirty="0" smtClean="0"/>
              <a:t> (</a:t>
            </a:r>
            <a:r>
              <a:rPr lang="lt-LT" dirty="0" smtClean="0"/>
              <a:t>panašūs į estrogenus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88260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Kaip sau padėti?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О</a:t>
            </a:r>
            <a:r>
              <a:rPr lang="lt-LT" dirty="0" smtClean="0"/>
              <a:t>ptimali mityba</a:t>
            </a:r>
          </a:p>
          <a:p>
            <a:r>
              <a:rPr lang="lt-LT" dirty="0" smtClean="0"/>
              <a:t>Testosterono koncentracijos kontrolė</a:t>
            </a:r>
            <a:endParaRPr lang="ru-RU" dirty="0" smtClean="0"/>
          </a:p>
          <a:p>
            <a:r>
              <a:rPr lang="lt-LT" dirty="0" smtClean="0"/>
              <a:t>Vit.</a:t>
            </a:r>
            <a:r>
              <a:rPr lang="ru-RU" dirty="0" smtClean="0"/>
              <a:t> Е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37311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Moterų ir vyrų virš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 60</a:t>
            </a:r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 metų maitinimosi ypatumai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/>
              <a:t> </a:t>
            </a:r>
            <a:r>
              <a:rPr lang="lt-LT" dirty="0" smtClean="0"/>
              <a:t>Maistas vaidina svarbų vaidmenį senėjimo procesuose ir sveikatos išsaugojimui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40386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70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Amžiaus pakitimai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Sulėtėja medžiagų apykaita</a:t>
            </a:r>
            <a:endParaRPr lang="ru-RU" dirty="0" smtClean="0"/>
          </a:p>
          <a:p>
            <a:r>
              <a:rPr lang="lt-LT" dirty="0" smtClean="0"/>
              <a:t>Suprastėjusi žandikaulio ir dantų būklė</a:t>
            </a:r>
          </a:p>
          <a:p>
            <a:r>
              <a:rPr lang="lt-LT" dirty="0" smtClean="0"/>
              <a:t>Sumažėjusi fermentų ir skrandžio rūgšties gamyba</a:t>
            </a:r>
          </a:p>
          <a:p>
            <a:r>
              <a:rPr lang="lt-LT" dirty="0" smtClean="0"/>
              <a:t>Problemos su skonio ir kvapo jausmu</a:t>
            </a:r>
            <a:endParaRPr lang="ru-RU" dirty="0" smtClean="0"/>
          </a:p>
          <a:p>
            <a:r>
              <a:rPr lang="lt-LT" dirty="0" smtClean="0"/>
              <a:t>Sumažėja apetitas</a:t>
            </a:r>
            <a:endParaRPr lang="ru-RU" dirty="0" smtClean="0"/>
          </a:p>
          <a:p>
            <a:r>
              <a:rPr lang="lt-LT" dirty="0" smtClean="0"/>
              <a:t>Padidėja svoris ir atvirkščiai</a:t>
            </a:r>
          </a:p>
          <a:p>
            <a:r>
              <a:rPr lang="lt-LT" dirty="0" smtClean="0"/>
              <a:t>Audiniuose sumažėja skysčių</a:t>
            </a:r>
            <a:endParaRPr lang="ru-RU" dirty="0" smtClean="0"/>
          </a:p>
          <a:p>
            <a:r>
              <a:rPr lang="lt-LT" dirty="0" smtClean="0"/>
              <a:t>Vitaminų ir mineralų trūkumas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0976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Maitinimosi rekomendacijos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Patiekalai maistingi</a:t>
            </a:r>
            <a:endParaRPr lang="ru-RU" dirty="0" smtClean="0"/>
          </a:p>
          <a:p>
            <a:r>
              <a:rPr lang="lt-LT" dirty="0" smtClean="0"/>
              <a:t>Vengti persivalgymo</a:t>
            </a:r>
            <a:endParaRPr lang="ru-RU" dirty="0" smtClean="0"/>
          </a:p>
          <a:p>
            <a:r>
              <a:rPr lang="ru-RU" dirty="0" smtClean="0"/>
              <a:t>М</a:t>
            </a:r>
            <a:r>
              <a:rPr lang="lt-LT" dirty="0" smtClean="0"/>
              <a:t>aisto porcijos nedidelės</a:t>
            </a:r>
            <a:endParaRPr lang="ru-RU" dirty="0" smtClean="0"/>
          </a:p>
          <a:p>
            <a:r>
              <a:rPr lang="lt-LT" dirty="0" smtClean="0"/>
              <a:t>Valgyti reguliariai</a:t>
            </a:r>
            <a:endParaRPr lang="ru-RU" dirty="0" smtClean="0"/>
          </a:p>
          <a:p>
            <a:r>
              <a:rPr lang="lt-LT" dirty="0" smtClean="0"/>
              <a:t>Gerti daugiau skysčių</a:t>
            </a:r>
            <a:endParaRPr lang="ru-RU" dirty="0" smtClean="0"/>
          </a:p>
          <a:p>
            <a:r>
              <a:rPr lang="lt-LT" dirty="0" smtClean="0"/>
              <a:t>Riboti alkoholį</a:t>
            </a:r>
            <a:endParaRPr lang="ru-RU" dirty="0" smtClean="0"/>
          </a:p>
          <a:p>
            <a:r>
              <a:rPr lang="lt-LT" dirty="0" smtClean="0"/>
              <a:t>Aktyvus gyvenimo būdas</a:t>
            </a:r>
            <a:endParaRPr lang="lt-L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57400"/>
            <a:ext cx="28956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99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663300"/>
                </a:solidFill>
              </a:rPr>
              <a:t>Vidutinis energijos poreikis</a:t>
            </a:r>
            <a:endParaRPr lang="lt-LT" b="1" dirty="0">
              <a:solidFill>
                <a:srgbClr val="6633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2586766"/>
              </p:ext>
            </p:extLst>
          </p:nvPr>
        </p:nvGraphicFramePr>
        <p:xfrm>
          <a:off x="457200" y="1600200"/>
          <a:ext cx="746760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520"/>
                <a:gridCol w="1493520"/>
                <a:gridCol w="1493520"/>
                <a:gridCol w="1493520"/>
                <a:gridCol w="149352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Lytis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Amžius</a:t>
                      </a:r>
                      <a:endParaRPr lang="lt-LT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Fizinis aktyvumas</a:t>
                      </a:r>
                      <a:endParaRPr lang="lt-L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endParaRPr lang="lt-LT" dirty="0" smtClean="0"/>
                    </a:p>
                    <a:p>
                      <a:pPr algn="ctr"/>
                      <a:r>
                        <a:rPr lang="lt-LT" dirty="0" smtClean="0"/>
                        <a:t>Moterys</a:t>
                      </a:r>
                    </a:p>
                    <a:p>
                      <a:pPr algn="ctr"/>
                      <a:endParaRPr lang="lt-LT" dirty="0" smtClean="0"/>
                    </a:p>
                    <a:p>
                      <a:pPr algn="ctr"/>
                      <a:endParaRPr lang="lt-LT" dirty="0" smtClean="0"/>
                    </a:p>
                    <a:p>
                      <a:pPr algn="ctr"/>
                      <a:r>
                        <a:rPr lang="lt-LT" dirty="0" smtClean="0"/>
                        <a:t>Vyrai</a:t>
                      </a:r>
                    </a:p>
                    <a:p>
                      <a:pPr algn="ctr"/>
                      <a:endParaRPr lang="lt-LT" dirty="0" smtClean="0"/>
                    </a:p>
                    <a:p>
                      <a:pPr algn="ctr"/>
                      <a:endParaRPr lang="lt-LT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lt-LT" dirty="0" smtClean="0"/>
                    </a:p>
                    <a:p>
                      <a:pPr algn="ctr"/>
                      <a:r>
                        <a:rPr lang="lt-LT" dirty="0" smtClean="0"/>
                        <a:t>66 – 75</a:t>
                      </a:r>
                    </a:p>
                    <a:p>
                      <a:pPr algn="ctr"/>
                      <a:r>
                        <a:rPr lang="lt-LT" dirty="0" smtClean="0"/>
                        <a:t>&gt;75</a:t>
                      </a:r>
                    </a:p>
                    <a:p>
                      <a:pPr algn="ctr"/>
                      <a:endParaRPr lang="lt-LT" dirty="0" smtClean="0"/>
                    </a:p>
                    <a:p>
                      <a:pPr algn="ctr"/>
                      <a:r>
                        <a:rPr lang="lt-LT" dirty="0" smtClean="0"/>
                        <a:t>66 – 75</a:t>
                      </a:r>
                    </a:p>
                    <a:p>
                      <a:pPr algn="ctr"/>
                      <a:r>
                        <a:rPr lang="lt-LT" dirty="0" smtClean="0"/>
                        <a:t>&gt;75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mažas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vidutinis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didelis</a:t>
                      </a:r>
                      <a:endParaRPr lang="lt-LT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lt-L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1900</a:t>
                      </a:r>
                    </a:p>
                    <a:p>
                      <a:pPr algn="ctr"/>
                      <a:r>
                        <a:rPr lang="lt-LT" dirty="0" smtClean="0"/>
                        <a:t>1850</a:t>
                      </a:r>
                    </a:p>
                    <a:p>
                      <a:pPr algn="ctr"/>
                      <a:endParaRPr lang="lt-LT" dirty="0" smtClean="0"/>
                    </a:p>
                    <a:p>
                      <a:pPr algn="ctr"/>
                      <a:r>
                        <a:rPr lang="lt-LT" dirty="0" smtClean="0"/>
                        <a:t>2250</a:t>
                      </a:r>
                    </a:p>
                    <a:p>
                      <a:pPr algn="ctr"/>
                      <a:r>
                        <a:rPr lang="lt-LT" dirty="0" smtClean="0"/>
                        <a:t>2150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2100</a:t>
                      </a:r>
                    </a:p>
                    <a:p>
                      <a:pPr algn="ctr"/>
                      <a:r>
                        <a:rPr lang="lt-LT" dirty="0" smtClean="0"/>
                        <a:t>2050</a:t>
                      </a:r>
                    </a:p>
                    <a:p>
                      <a:pPr algn="ctr"/>
                      <a:endParaRPr lang="lt-LT" dirty="0" smtClean="0"/>
                    </a:p>
                    <a:p>
                      <a:pPr algn="ctr"/>
                      <a:r>
                        <a:rPr lang="lt-LT" dirty="0" smtClean="0"/>
                        <a:t>2450</a:t>
                      </a:r>
                    </a:p>
                    <a:p>
                      <a:pPr algn="ctr"/>
                      <a:r>
                        <a:rPr lang="lt-LT" dirty="0" smtClean="0"/>
                        <a:t>2350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2650</a:t>
                      </a:r>
                    </a:p>
                    <a:p>
                      <a:pPr algn="ctr"/>
                      <a:r>
                        <a:rPr lang="lt-LT" dirty="0" smtClean="0"/>
                        <a:t>2600</a:t>
                      </a:r>
                    </a:p>
                    <a:p>
                      <a:pPr algn="ctr"/>
                      <a:endParaRPr lang="lt-LT" dirty="0" smtClean="0"/>
                    </a:p>
                    <a:p>
                      <a:pPr algn="ctr"/>
                      <a:r>
                        <a:rPr lang="lt-LT" dirty="0" smtClean="0"/>
                        <a:t>3100</a:t>
                      </a:r>
                    </a:p>
                    <a:p>
                      <a:pPr algn="ctr"/>
                      <a:r>
                        <a:rPr lang="lt-LT" dirty="0" smtClean="0"/>
                        <a:t>3000</a:t>
                      </a:r>
                      <a:endParaRPr lang="lt-L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9200" y="4800600"/>
            <a:ext cx="3757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 smtClean="0"/>
              <a:t>Rekomendacijos moterims – 60kg</a:t>
            </a:r>
          </a:p>
          <a:p>
            <a:r>
              <a:rPr lang="lt-LT" dirty="0" smtClean="0"/>
              <a:t>Rekomendacijos vyrams – 70kg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918469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663300"/>
                </a:solidFill>
              </a:rPr>
              <a:t>žmonėms virš 65 metų normos</a:t>
            </a:r>
            <a:endParaRPr lang="lt-LT" b="1" dirty="0">
              <a:solidFill>
                <a:srgbClr val="6633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86397334"/>
              </p:ext>
            </p:extLst>
          </p:nvPr>
        </p:nvGraphicFramePr>
        <p:xfrm>
          <a:off x="228601" y="1600200"/>
          <a:ext cx="8458198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599"/>
                <a:gridCol w="1045029"/>
                <a:gridCol w="1208314"/>
                <a:gridCol w="794657"/>
                <a:gridCol w="762000"/>
                <a:gridCol w="1676400"/>
                <a:gridCol w="1600199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lt-LT" sz="1800" dirty="0" smtClean="0"/>
                        <a:t>Baltymai (g/kg/parą)</a:t>
                      </a:r>
                      <a:endParaRPr lang="lt-LT" sz="18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lt-LT" sz="1800" dirty="0" smtClean="0"/>
                        <a:t>Riebalai</a:t>
                      </a:r>
                      <a:endParaRPr lang="lt-LT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lt-LT" sz="1800" dirty="0" smtClean="0"/>
                        <a:t>Angliavandeniai</a:t>
                      </a:r>
                      <a:endParaRPr lang="lt-LT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dirty="0" smtClean="0"/>
                        <a:t>Viso </a:t>
                      </a:r>
                      <a:r>
                        <a:rPr lang="en-US" sz="1800" dirty="0" smtClean="0"/>
                        <a:t>%</a:t>
                      </a:r>
                      <a:endParaRPr lang="lt-L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Sotieji</a:t>
                      </a:r>
                      <a:r>
                        <a:rPr lang="pl-PL" sz="1800" baseline="0" dirty="0" smtClean="0"/>
                        <a:t> </a:t>
                      </a:r>
                      <a:r>
                        <a:rPr lang="ru-RU" sz="1800" baseline="0" dirty="0" smtClean="0"/>
                        <a:t>%</a:t>
                      </a:r>
                      <a:endParaRPr lang="lt-L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dirty="0" smtClean="0"/>
                        <a:t>n-3</a:t>
                      </a:r>
                      <a:endParaRPr lang="lt-L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dirty="0" smtClean="0"/>
                        <a:t>n-6</a:t>
                      </a:r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(%)</a:t>
                      </a:r>
                    </a:p>
                    <a:p>
                      <a:pPr algn="ctr"/>
                      <a:endParaRPr lang="lt-LT" sz="1800" dirty="0" smtClean="0"/>
                    </a:p>
                    <a:p>
                      <a:pPr algn="ctr"/>
                      <a:endParaRPr lang="lt-L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dirty="0" smtClean="0"/>
                        <a:t>Viso </a:t>
                      </a:r>
                      <a:r>
                        <a:rPr lang="en-US" sz="1800" dirty="0" smtClean="0"/>
                        <a:t>%</a:t>
                      </a:r>
                      <a:endParaRPr lang="lt-L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dirty="0" smtClean="0"/>
                        <a:t>Ląsteliena</a:t>
                      </a:r>
                    </a:p>
                    <a:p>
                      <a:pPr algn="ctr"/>
                      <a:r>
                        <a:rPr lang="lt-LT" sz="1800" baseline="0" dirty="0" smtClean="0"/>
                        <a:t>g/parą </a:t>
                      </a:r>
                      <a:endParaRPr lang="lt-LT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/>
                        <a:t>0.73</a:t>
                      </a:r>
                      <a:endParaRPr lang="lt-L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/>
                        <a:t>20 - 35</a:t>
                      </a:r>
                      <a:endParaRPr lang="lt-L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/>
                        <a:t>Kiek įmanoma mažiau</a:t>
                      </a:r>
                      <a:endParaRPr lang="lt-L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/>
                        <a:t>0,5</a:t>
                      </a:r>
                      <a:r>
                        <a:rPr lang="en-US" sz="1600" dirty="0" smtClean="0"/>
                        <a:t>%</a:t>
                      </a:r>
                      <a:r>
                        <a:rPr lang="en-US" sz="1600" baseline="0" dirty="0" smtClean="0"/>
                        <a:t> A</a:t>
                      </a:r>
                      <a:r>
                        <a:rPr lang="lt-LT" sz="1600" baseline="0" dirty="0" smtClean="0"/>
                        <a:t>LA</a:t>
                      </a:r>
                    </a:p>
                    <a:p>
                      <a:pPr algn="ctr"/>
                      <a:r>
                        <a:rPr lang="lt-LT" sz="1600" baseline="0" dirty="0" smtClean="0"/>
                        <a:t>0,25g EPA ir DHA</a:t>
                      </a:r>
                      <a:endParaRPr lang="lt-L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4,0</a:t>
                      </a:r>
                      <a:endParaRPr lang="lt-L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 </a:t>
                      </a:r>
                      <a:r>
                        <a:rPr lang="lt-LT" sz="1600" dirty="0" smtClean="0"/>
                        <a:t>-</a:t>
                      </a:r>
                      <a:r>
                        <a:rPr lang="lt-LT" sz="1600" baseline="0" dirty="0" smtClean="0"/>
                        <a:t> 70</a:t>
                      </a:r>
                      <a:endParaRPr lang="lt-L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/>
                        <a:t>20</a:t>
                      </a:r>
                      <a:endParaRPr lang="lt-LT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2841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6">
                    <a:lumMod val="50000"/>
                  </a:schemeClr>
                </a:solidFill>
              </a:rPr>
              <a:t>Maitinančių krūtimi maitinimosi ypatumai</a:t>
            </a:r>
            <a:endParaRPr lang="lt-LT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lt-LT" dirty="0" smtClean="0"/>
              <a:t>Maitinančios krūtimi turi vartoti papildomai 500kcal.prie įprasto kalorijų kiekio.</a:t>
            </a:r>
          </a:p>
          <a:p>
            <a:r>
              <a:rPr lang="lt-LT" dirty="0" smtClean="0"/>
              <a:t>Šiame laikotarpyje padidėja nesočiųjų riebiųjų rūgščių poreikis, vitaminų ir mineralų, gaminant maistą riekėtų dažnai vartoti pieno produktus, mėsą, žuvį, augalinius aliejus, daržoves ir vaisius</a:t>
            </a:r>
            <a:endParaRPr lang="lt-LT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algn="just"/>
            <a:r>
              <a:rPr lang="lt-LT" sz="2000" dirty="0" smtClean="0"/>
              <a:t>Aštrūs prieskoniai: pipirai, paprika, garstyčios, nes jose esančios subtancijos gali patekti į pieną ir  dirginti vaiko virškinimo traktą</a:t>
            </a:r>
          </a:p>
          <a:p>
            <a:pPr algn="just"/>
            <a:r>
              <a:rPr lang="lt-LT" sz="2000" dirty="0" smtClean="0"/>
              <a:t>Dėl tų pačių priežasčių  draudžiama gerti alkoholį, kavą ir arbatą</a:t>
            </a:r>
            <a:endParaRPr lang="lt-LT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lt-LT" dirty="0" smtClean="0"/>
              <a:t>Rekomenduojama</a:t>
            </a:r>
            <a:endParaRPr lang="lt-LT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t-LT" dirty="0" smtClean="0"/>
              <a:t>Nerekomenduojami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83653640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>
                <a:solidFill>
                  <a:schemeClr val="accent3">
                    <a:lumMod val="50000"/>
                  </a:schemeClr>
                </a:solidFill>
              </a:rPr>
              <a:t>r</a:t>
            </a:r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ekomendacijos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Produktai turtingi baltymais:</a:t>
            </a:r>
          </a:p>
          <a:p>
            <a:r>
              <a:rPr lang="lt-LT" dirty="0"/>
              <a:t>K</a:t>
            </a:r>
            <a:r>
              <a:rPr lang="ru-RU" dirty="0" smtClean="0"/>
              <a:t>е</a:t>
            </a:r>
            <a:r>
              <a:rPr lang="lt-LT" dirty="0" smtClean="0"/>
              <a:t>fyras</a:t>
            </a:r>
            <a:r>
              <a:rPr lang="ru-RU" dirty="0" smtClean="0"/>
              <a:t>, </a:t>
            </a:r>
            <a:r>
              <a:rPr lang="lt-LT" dirty="0" smtClean="0"/>
              <a:t>jogurtas</a:t>
            </a:r>
            <a:r>
              <a:rPr lang="ru-RU" dirty="0" smtClean="0"/>
              <a:t>, </a:t>
            </a:r>
            <a:r>
              <a:rPr lang="lt-LT" dirty="0" smtClean="0"/>
              <a:t>varškės sūris</a:t>
            </a:r>
            <a:r>
              <a:rPr lang="ru-RU" dirty="0" smtClean="0"/>
              <a:t>, </a:t>
            </a:r>
            <a:r>
              <a:rPr lang="lt-LT" dirty="0" smtClean="0"/>
              <a:t>jūrinė žuvis</a:t>
            </a:r>
            <a:r>
              <a:rPr lang="ru-RU" dirty="0" smtClean="0"/>
              <a:t>, </a:t>
            </a:r>
            <a:r>
              <a:rPr lang="lt-LT" dirty="0" smtClean="0"/>
              <a:t>paukštiena</a:t>
            </a:r>
            <a:endParaRPr lang="ru-RU" dirty="0" smtClean="0"/>
          </a:p>
          <a:p>
            <a:r>
              <a:rPr lang="lt-LT" dirty="0" smtClean="0"/>
              <a:t>Riebalų šaltiniai:</a:t>
            </a:r>
            <a:r>
              <a:rPr lang="ru-RU" dirty="0" smtClean="0"/>
              <a:t> </a:t>
            </a:r>
            <a:r>
              <a:rPr lang="lt-LT" dirty="0" smtClean="0"/>
              <a:t>Augaliniai aliejai</a:t>
            </a:r>
            <a:r>
              <a:rPr lang="ru-RU" dirty="0" smtClean="0"/>
              <a:t>, </a:t>
            </a:r>
            <a:r>
              <a:rPr lang="lt-LT" dirty="0" smtClean="0"/>
              <a:t>alyvuogių aliejus</a:t>
            </a:r>
            <a:r>
              <a:rPr lang="ru-RU" dirty="0" smtClean="0"/>
              <a:t>, </a:t>
            </a:r>
            <a:r>
              <a:rPr lang="lt-LT" dirty="0" smtClean="0"/>
              <a:t>rapsų</a:t>
            </a:r>
            <a:r>
              <a:rPr lang="ru-RU" dirty="0" smtClean="0"/>
              <a:t>, </a:t>
            </a:r>
            <a:r>
              <a:rPr lang="lt-LT" dirty="0" smtClean="0"/>
              <a:t>sojų</a:t>
            </a:r>
            <a:r>
              <a:rPr lang="ru-RU" dirty="0" smtClean="0"/>
              <a:t>, </a:t>
            </a:r>
            <a:r>
              <a:rPr lang="lt-LT" dirty="0" smtClean="0"/>
              <a:t>linų, sezamų,saulėgrąžų.</a:t>
            </a:r>
          </a:p>
          <a:p>
            <a:r>
              <a:rPr lang="lt-LT" dirty="0" smtClean="0"/>
              <a:t>Kietųjų grūdų produktai – kepiniai, makaronai, grikiai (ne kepinti)</a:t>
            </a:r>
          </a:p>
          <a:p>
            <a:r>
              <a:rPr lang="lt-LT" dirty="0" smtClean="0"/>
              <a:t>Ribojame saldumynus</a:t>
            </a:r>
          </a:p>
          <a:p>
            <a:r>
              <a:rPr lang="lt-LT" dirty="0"/>
              <a:t>4 – 5  valgymai mažomis porcijomis (paskutinis pavalgymas likus 2 – 3 val. iki miego)</a:t>
            </a:r>
          </a:p>
          <a:p>
            <a:r>
              <a:rPr lang="lt-LT" dirty="0"/>
              <a:t>Druską ribojame iki 3g</a:t>
            </a:r>
          </a:p>
          <a:p>
            <a:endParaRPr lang="ru-RU" dirty="0" smtClean="0"/>
          </a:p>
          <a:p>
            <a:pPr marL="0" indent="0">
              <a:buNone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23078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Vanduo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lt-LT" dirty="0" smtClean="0"/>
              <a:t>Svarbu organizmą papildyti skysčiais</a:t>
            </a:r>
          </a:p>
          <a:p>
            <a:r>
              <a:rPr lang="lt-LT" dirty="0" smtClean="0"/>
              <a:t>Rekomenduojamos daržovių ir vaisių sultys ir negazuotas mineralinis vanduo</a:t>
            </a:r>
          </a:p>
          <a:p>
            <a:r>
              <a:rPr lang="lt-LT" dirty="0" smtClean="0"/>
              <a:t>Vandens kiekis</a:t>
            </a:r>
            <a:r>
              <a:rPr lang="ru-RU" dirty="0" smtClean="0"/>
              <a:t> 1500 – 2000</a:t>
            </a:r>
            <a:r>
              <a:rPr lang="lt-LT" dirty="0" smtClean="0"/>
              <a:t>ml/ </a:t>
            </a:r>
            <a:r>
              <a:rPr lang="lt-LT" dirty="0"/>
              <a:t>d</a:t>
            </a:r>
            <a:r>
              <a:rPr lang="ru-RU" dirty="0" smtClean="0"/>
              <a:t>, </a:t>
            </a:r>
            <a:r>
              <a:rPr lang="lt-LT" dirty="0" smtClean="0"/>
              <a:t>aktyviems vid.</a:t>
            </a:r>
            <a:r>
              <a:rPr lang="ru-RU" dirty="0" smtClean="0"/>
              <a:t> 30 – 35 </a:t>
            </a:r>
            <a:r>
              <a:rPr lang="lt-LT" dirty="0" smtClean="0"/>
              <a:t>ml/kg</a:t>
            </a:r>
            <a:r>
              <a:rPr lang="ru-RU" dirty="0" smtClean="0"/>
              <a:t> </a:t>
            </a:r>
            <a:r>
              <a:rPr lang="lt-LT" dirty="0" smtClean="0"/>
              <a:t>arba</a:t>
            </a:r>
            <a:r>
              <a:rPr lang="ru-RU" dirty="0" smtClean="0"/>
              <a:t> 1 – 1,5 </a:t>
            </a:r>
            <a:r>
              <a:rPr lang="lt-LT" dirty="0" smtClean="0"/>
              <a:t>ml/kcal</a:t>
            </a:r>
            <a:r>
              <a:rPr lang="ru-RU" dirty="0" smtClean="0"/>
              <a:t> </a:t>
            </a:r>
            <a:r>
              <a:rPr lang="lt-LT" dirty="0" smtClean="0"/>
              <a:t>ne mažiau nei</a:t>
            </a:r>
            <a:r>
              <a:rPr lang="ru-RU" dirty="0" smtClean="0"/>
              <a:t> 1500 </a:t>
            </a:r>
            <a:r>
              <a:rPr lang="lt-LT" dirty="0" smtClean="0"/>
              <a:t>ml skysčių</a:t>
            </a:r>
            <a:endParaRPr lang="ru-RU" dirty="0" smtClean="0"/>
          </a:p>
          <a:p>
            <a:endParaRPr lang="ru-RU" dirty="0" smtClean="0"/>
          </a:p>
          <a:p>
            <a:endParaRPr lang="lt-LT" dirty="0"/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52600"/>
            <a:ext cx="41148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28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Vitaminai ir mineralai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B grupės vitaminai</a:t>
            </a:r>
            <a:endParaRPr lang="ru-RU" dirty="0" smtClean="0"/>
          </a:p>
          <a:p>
            <a:r>
              <a:rPr lang="ru-RU" dirty="0" smtClean="0"/>
              <a:t>А</a:t>
            </a:r>
            <a:r>
              <a:rPr lang="lt-LT" dirty="0" smtClean="0"/>
              <a:t>ntioksidantai: beta karotenas</a:t>
            </a:r>
            <a:r>
              <a:rPr lang="ru-RU" dirty="0" smtClean="0"/>
              <a:t>, </a:t>
            </a:r>
            <a:r>
              <a:rPr lang="lt-LT" dirty="0" smtClean="0"/>
              <a:t>vit.</a:t>
            </a:r>
            <a:r>
              <a:rPr lang="ru-RU" dirty="0" smtClean="0"/>
              <a:t> А </a:t>
            </a:r>
            <a:r>
              <a:rPr lang="lt-LT" dirty="0" smtClean="0"/>
              <a:t>ir</a:t>
            </a:r>
            <a:r>
              <a:rPr lang="ru-RU" dirty="0" smtClean="0"/>
              <a:t> С</a:t>
            </a:r>
          </a:p>
          <a:p>
            <a:r>
              <a:rPr lang="ru-RU" dirty="0" smtClean="0"/>
              <a:t>М</a:t>
            </a:r>
            <a:r>
              <a:rPr lang="lt-LT" dirty="0" smtClean="0"/>
              <a:t>ineralai: kalcis</a:t>
            </a:r>
            <a:r>
              <a:rPr lang="ru-RU" dirty="0" smtClean="0"/>
              <a:t>, </a:t>
            </a:r>
            <a:r>
              <a:rPr lang="lt-LT" dirty="0" smtClean="0"/>
              <a:t>geležis</a:t>
            </a:r>
            <a:r>
              <a:rPr lang="ru-RU" dirty="0" smtClean="0"/>
              <a:t>, </a:t>
            </a:r>
            <a:r>
              <a:rPr lang="lt-LT" dirty="0" smtClean="0"/>
              <a:t>cinkas</a:t>
            </a:r>
            <a:r>
              <a:rPr lang="ru-RU" dirty="0" smtClean="0"/>
              <a:t>, </a:t>
            </a:r>
            <a:r>
              <a:rPr lang="lt-LT" dirty="0" smtClean="0"/>
              <a:t>kalis</a:t>
            </a:r>
            <a:r>
              <a:rPr lang="ru-RU" dirty="0" smtClean="0"/>
              <a:t>, </a:t>
            </a:r>
            <a:r>
              <a:rPr lang="lt-LT" dirty="0" smtClean="0"/>
              <a:t>varis</a:t>
            </a:r>
            <a:endParaRPr lang="lt-L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3809999" cy="2966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3581400" cy="297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36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Maistas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Lengvai  virškinamas</a:t>
            </a:r>
            <a:r>
              <a:rPr lang="ru-RU" dirty="0" smtClean="0"/>
              <a:t>, </a:t>
            </a:r>
            <a:r>
              <a:rPr lang="lt-LT" dirty="0" smtClean="0"/>
              <a:t>susmulkintas</a:t>
            </a:r>
            <a:endParaRPr lang="ru-RU" dirty="0" smtClean="0"/>
          </a:p>
          <a:p>
            <a:r>
              <a:rPr lang="lt-LT" dirty="0" smtClean="0"/>
              <a:t>Konsistencijos ir spalvų įvairovė</a:t>
            </a:r>
          </a:p>
          <a:p>
            <a:r>
              <a:rPr lang="lt-LT" dirty="0" smtClean="0"/>
              <a:t>Sriubas ir padažus gaminti iš daržovių nuovirų, nerekomenduotini nuovirai iš mėsos ir kaulų </a:t>
            </a:r>
          </a:p>
        </p:txBody>
      </p:sp>
    </p:spTree>
    <p:extLst>
      <p:ext uri="{BB962C8B-B14F-4D97-AF65-F5344CB8AC3E}">
        <p14:creationId xmlns:p14="http://schemas.microsoft.com/office/powerpoint/2010/main" val="183382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Fizinis aktyvumas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132012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22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002060"/>
                </a:solidFill>
              </a:rPr>
              <a:t>Literatūros šaltiniai</a:t>
            </a:r>
            <a:endParaRPr lang="lt-LT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lt-LT" dirty="0"/>
              <a:t>AUGUSTIKIENĖ, V; RUDINSKIENĖ, E. Sveika mityba: knyga. Vilnius: Senoja, 2003. 263p. ISSN 9986 – 959 – 19 – 5.</a:t>
            </a:r>
          </a:p>
          <a:p>
            <a:r>
              <a:rPr lang="lt-LT" dirty="0"/>
              <a:t>BEAN, A. Sportuojančių moterų mityba: knyga. Vilnius, 2014. 129p. ISBN 978 – 9955 – 26 – 482 -8</a:t>
            </a:r>
          </a:p>
          <a:p>
            <a:r>
              <a:rPr lang="lt-LT" dirty="0"/>
              <a:t>CELEJOWA, I. Žywienie w sporcie: wydawnictwo liekarskie PZWL: Warszawa 2008. 294 p. ISBN 978 – 83 – 200 – 3691</a:t>
            </a:r>
          </a:p>
          <a:p>
            <a:r>
              <a:rPr lang="lt-LT" dirty="0"/>
              <a:t>CIBOROWSKA, H. RUDNICKA, A. Dietetyka:Wydawnictwo liekarskie PZWL. Knyga Warszawa 2014. 658p. ISBN 978 -83 – 200- 4867 -4</a:t>
            </a:r>
          </a:p>
          <a:p>
            <a:r>
              <a:rPr lang="lt-LT" dirty="0"/>
              <a:t>ČEPULIENĖ, R. Kraujo morfologija ir funkcijos: metodinė priemonė. Vilnius: Vilniaus pedagoginio universiteto leidykla, 2007. 58p. ISBN 978 - 9955 -20 - 192 - 2</a:t>
            </a:r>
          </a:p>
          <a:p>
            <a:r>
              <a:rPr lang="lt-LT" dirty="0"/>
              <a:t>DADELIENĖ, R. Sporto medicinos pagrindai: mokomoji priemonė. Vilnius: Lietuvos sporto informacijos centras, 2008. 243 p. ISBN 9986 – 574 – 83 – 8.</a:t>
            </a:r>
          </a:p>
          <a:p>
            <a:r>
              <a:rPr lang="ru-RU" dirty="0"/>
              <a:t>ДЕЛАВЬЕ, Ф; ГУНДИЛЬ, М. Пищевые добавки для занимающихся спортом: книга. Москва: РИПОЛ КЛАССИК, 2009. 204 </a:t>
            </a:r>
            <a:r>
              <a:rPr lang="lt-LT" dirty="0"/>
              <a:t>c</a:t>
            </a:r>
            <a:r>
              <a:rPr lang="ru-RU" dirty="0"/>
              <a:t>тр. </a:t>
            </a:r>
            <a:r>
              <a:rPr lang="lt-LT" dirty="0"/>
              <a:t>ISBN 978 – 5 – 386 – 01070 – 6.</a:t>
            </a:r>
          </a:p>
          <a:p>
            <a:r>
              <a:rPr lang="lt-LT" dirty="0"/>
              <a:t>GAWIĘCKI, J, ROSZKOWSKI, W. Žywienie u progu i u schylku žycia: mokomoji knyga. Poznan: wydawnictwo universytetu przyrodniczego w poznaniu, 2013. 146p. ISBN 978-83-7160-698-4</a:t>
            </a:r>
          </a:p>
          <a:p>
            <a:r>
              <a:rPr lang="lt-LT" dirty="0"/>
              <a:t>GAILIŪNIENĖ, A; MILAŠIUS, K. Sporto biochemija: mokomoji knyga. Vilnius: Lietuvos sporto informacijos centras, 2001. 237 p. ISBN 9986 – 574 – 46 – 3</a:t>
            </a:r>
          </a:p>
          <a:p>
            <a:r>
              <a:rPr lang="lt-LT" dirty="0"/>
              <a:t>JAROSZ, M. Žywienie wplyw na zdrowie czlowieka: redakcja naukowa wydania polskiego: knyga. Warszawa 2014. 280 p. ISBN 978 – 83 – 200 – 3691 – 6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223214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002060"/>
                </a:solidFill>
              </a:rPr>
              <a:t>Literatūros šaltiniai</a:t>
            </a:r>
            <a:endParaRPr lang="lt-LT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lt-LT" dirty="0"/>
              <a:t>GAWĘCKI, J, ROSZKOWSKI, W. Žywienie czlowieka a zdrowie publiczne 3: wydawnictwo naukowe PWN: knyga Warszawa 2011. 405p. ISBN 978 – 83 -01 – 13954 – 4t.l -3</a:t>
            </a:r>
          </a:p>
          <a:p>
            <a:r>
              <a:rPr lang="lt-LT" dirty="0"/>
              <a:t>Kompendium wiedzy o žywnosci, žywieniu i zdrowiu: wydawnictwo naukowe PWN: knyga Warszawa 2008. 450 p. ISBN 978 – 83 – 01 – 14254 -4</a:t>
            </a:r>
          </a:p>
          <a:p>
            <a:r>
              <a:rPr lang="lt-LT" dirty="0"/>
              <a:t>WLODAREK, D. LANGE, E. KOZLOWSKA, L. GLĄBSKA, D. Dietoterapia: knyga. Warszawa: 2014. 446 p. ISBN 978 – 83 – 200 – 4861 – 2</a:t>
            </a:r>
          </a:p>
          <a:p>
            <a:r>
              <a:rPr lang="lt-LT" dirty="0"/>
              <a:t>HOLFORD, P. Nauja optimalios mitybos biblija: knyga. Vilnius: Medicinos tyrimų ir konsultacijų centras GEROMEDA, 2004. 565 p. ISBN 978 – 9955 – 877 – 00 – 4.</a:t>
            </a:r>
          </a:p>
          <a:p>
            <a:r>
              <a:rPr lang="lt-LT" dirty="0"/>
              <a:t> HOLFORD, P. Ideali sveikata per 6 savaites: knyga. Media incognito, 2009. 229 p. ISBN 978 – 609 – 403 -038 – 3.</a:t>
            </a:r>
          </a:p>
          <a:p>
            <a:r>
              <a:rPr lang="lt-LT" dirty="0"/>
              <a:t> KEMERYTĖ – RIAUBIENĖ, E. Jaunųjų sportininkų mitybos ypatumai: metodinė priemonė. Vilnius: VPU leidykla, 2009. 62 p. ISBN 978 – 9955 – 20 – 465 – 7.</a:t>
            </a:r>
          </a:p>
          <a:p>
            <a:r>
              <a:rPr lang="lt-LT" dirty="0"/>
              <a:t>LAŽAUSKAS, R. Mityba ir sveikata: mokomoji knyga. Kaunas: KMU leidykla, 2005.129 p. ISBN 9955 – 15 – 040 -8</a:t>
            </a:r>
          </a:p>
          <a:p>
            <a:r>
              <a:rPr lang="lt-LT" dirty="0"/>
              <a:t>MILAŠIUS, K. Sporto fiziologija: mokomoji knyga. Vilnius: VPU leidykla, 2005. 182 p. ISBN 9955 – 20 – 028 – 6</a:t>
            </a:r>
          </a:p>
          <a:p>
            <a:r>
              <a:rPr lang="lt-LT" dirty="0"/>
              <a:t>MILAŠIUS, K. Sportininkų vartojamų maisto papildų veiksmingumas: monografija. Vilnius: VPU leidykla, 2008. 213 p. ISBN 978 – 9955 – 20 – 335 – 3.</a:t>
            </a:r>
          </a:p>
          <a:p>
            <a:r>
              <a:rPr lang="lt-LT" dirty="0"/>
              <a:t>MIŠKINIENĖ, M. Mityba: mokymo priemonė. Vilnius: VPU leidykla, 2006. 129 p. ISBN 9955 – 20 – 140 – 1.</a:t>
            </a:r>
          </a:p>
          <a:p>
            <a:r>
              <a:rPr lang="lt-LT" dirty="0"/>
              <a:t>PONIEWIERKA, E. Dietetyka oparta na dowodach: knyga. Wroclaw:Medpharm Polska, 2016. 261p. ISBN 978 – 83 – 7846 – 039 - 8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032154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6249142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914400"/>
          </a:xfrm>
        </p:spPr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accent3">
                    <a:lumMod val="50000"/>
                  </a:schemeClr>
                </a:solidFill>
              </a:rPr>
              <a:t>Ačiū už dėmesį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 !!!</a:t>
            </a:r>
            <a:endParaRPr lang="lt-LT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8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3680</TotalTime>
  <Words>4775</Words>
  <Application>Microsoft Office PowerPoint</Application>
  <PresentationFormat>On-screen Show (4:3)</PresentationFormat>
  <Paragraphs>1003</Paragraphs>
  <Slides>97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98" baseType="lpstr">
      <vt:lpstr>Oriel</vt:lpstr>
      <vt:lpstr>Mitybos ypatumai įvairiais amžiaus tarpsniais</vt:lpstr>
      <vt:lpstr>Svarbiausi maitinamieji komponentai</vt:lpstr>
      <vt:lpstr>balansas</vt:lpstr>
      <vt:lpstr>Balanso Koncepcija</vt:lpstr>
      <vt:lpstr>Kūdikio maitinimas</vt:lpstr>
      <vt:lpstr>Maitinimo krūtimi privalumai</vt:lpstr>
      <vt:lpstr>Kūdikių maitinimo krūtimi modelis</vt:lpstr>
      <vt:lpstr>PowerPoint Presentation</vt:lpstr>
      <vt:lpstr>Maitinančių krūtimi maitinimosi ypatumai</vt:lpstr>
      <vt:lpstr>Maitinančiųjų krūtimi maitinimosi ypatumai</vt:lpstr>
      <vt:lpstr>Maitinančiųjų krūtimi rekomenduojamų produktų porcijos parai</vt:lpstr>
      <vt:lpstr>Maitinimosi ypatumai  ankstyvoje vaikystėje ir iki mokykliniame amžiuje</vt:lpstr>
      <vt:lpstr>Rekomenduojamos paros normos</vt:lpstr>
      <vt:lpstr>PowerPoint Presentation</vt:lpstr>
      <vt:lpstr>Ypatingas tarpsnis(1-3)</vt:lpstr>
      <vt:lpstr>Energijos poreikis </vt:lpstr>
      <vt:lpstr> klaidos</vt:lpstr>
      <vt:lpstr>Rekomenduojami produktai</vt:lpstr>
      <vt:lpstr>Vitaminai ir mineralai</vt:lpstr>
      <vt:lpstr>Nerekomenduojama</vt:lpstr>
      <vt:lpstr>Nerekomenduojama</vt:lpstr>
      <vt:lpstr>Rekomendacijos</vt:lpstr>
      <vt:lpstr>Rekomendacijos</vt:lpstr>
      <vt:lpstr>Maitinimosi dažnis</vt:lpstr>
      <vt:lpstr>Mitybos taisyklės</vt:lpstr>
      <vt:lpstr>Angliavandeniai  </vt:lpstr>
      <vt:lpstr>Baltymai</vt:lpstr>
      <vt:lpstr>Riebalai</vt:lpstr>
      <vt:lpstr>PowerPoint Presentation</vt:lpstr>
      <vt:lpstr>Maitinimas ikimokykliniame amžiuje</vt:lpstr>
      <vt:lpstr>Maitinimas ikimokykliniame amžiuje</vt:lpstr>
      <vt:lpstr>Mityba ikimokykliniame amžiuje</vt:lpstr>
      <vt:lpstr>Maitinimosi ypatumai ikimokykliniame amžiuje</vt:lpstr>
      <vt:lpstr>Ikimokyklinio amžiaus vaikų maitinimosi ypatumai</vt:lpstr>
      <vt:lpstr>Meniu</vt:lpstr>
      <vt:lpstr>Meniu</vt:lpstr>
      <vt:lpstr>Maitinimosi ypatumai mokykliniame amžiuje</vt:lpstr>
      <vt:lpstr>tikslai</vt:lpstr>
      <vt:lpstr>Mokyklinis amžius</vt:lpstr>
      <vt:lpstr>Mokyklinis amžius 7 – 9 metai</vt:lpstr>
      <vt:lpstr>10 – 15 metų</vt:lpstr>
      <vt:lpstr>Mergaitės 10 - 15</vt:lpstr>
      <vt:lpstr>Berniukai 10 - 15</vt:lpstr>
      <vt:lpstr>Lytinis brendimas – ypatingas laikas</vt:lpstr>
      <vt:lpstr>Paauglystės laikotarpis</vt:lpstr>
      <vt:lpstr>Maitinimosi poreikiai</vt:lpstr>
      <vt:lpstr>PowerPoint Presentation</vt:lpstr>
      <vt:lpstr>Mokyklinio amžiaus vaikų maitinimosi ypatumai</vt:lpstr>
      <vt:lpstr>Maitinimosi klaidos</vt:lpstr>
      <vt:lpstr>PowerPoint Presentation</vt:lpstr>
      <vt:lpstr>PowerPoint Presentation</vt:lpstr>
      <vt:lpstr>Maitinimosi rekomendacijos</vt:lpstr>
      <vt:lpstr>Sveikos mitybos principai </vt:lpstr>
      <vt:lpstr>Riboti</vt:lpstr>
      <vt:lpstr> </vt:lpstr>
      <vt:lpstr>Meniu</vt:lpstr>
      <vt:lpstr>Meniu</vt:lpstr>
      <vt:lpstr>Rekomendacijos</vt:lpstr>
      <vt:lpstr>Jaunųjų sportininkų baltymų normos</vt:lpstr>
      <vt:lpstr>Suagusiųjų maitinimosi ypatumai</vt:lpstr>
      <vt:lpstr>Pagrindinės racionalaus maitinimosi taisyklės</vt:lpstr>
      <vt:lpstr>Suagusiųjų racionalaus maitinimosi taisyklės</vt:lpstr>
      <vt:lpstr>Maitinamieji komponentai</vt:lpstr>
      <vt:lpstr>PowerPoint Presentation</vt:lpstr>
      <vt:lpstr>Nėštumas</vt:lpstr>
      <vt:lpstr>Nėštumas</vt:lpstr>
      <vt:lpstr>Nėščiosios valgiaraštis</vt:lpstr>
      <vt:lpstr>kaloringumas</vt:lpstr>
      <vt:lpstr>Normos</vt:lpstr>
      <vt:lpstr>Normos</vt:lpstr>
      <vt:lpstr>mineralai</vt:lpstr>
      <vt:lpstr>Riebiosios rūgštys</vt:lpstr>
      <vt:lpstr>Ribojimai</vt:lpstr>
      <vt:lpstr>Atsargiai!!!</vt:lpstr>
      <vt:lpstr>Apetito trūkumas ir pykinimas</vt:lpstr>
      <vt:lpstr>PowerPoint Presentation</vt:lpstr>
      <vt:lpstr>PMS SINDROMAS</vt:lpstr>
      <vt:lpstr>PowerPoint Presentation</vt:lpstr>
      <vt:lpstr>PMS priežastys</vt:lpstr>
      <vt:lpstr>Mityba prieš PMS simptomus</vt:lpstr>
      <vt:lpstr>Menopauzė</vt:lpstr>
      <vt:lpstr>Kaip sau padėti?</vt:lpstr>
      <vt:lpstr>Vyrų andropauzė</vt:lpstr>
      <vt:lpstr>Kaip sau padėti?</vt:lpstr>
      <vt:lpstr>Moterų ir vyrų virš 60 metų maitinimosi ypatumai</vt:lpstr>
      <vt:lpstr>Amžiaus pakitimai</vt:lpstr>
      <vt:lpstr>Maitinimosi rekomendacijos</vt:lpstr>
      <vt:lpstr>Vidutinis energijos poreikis</vt:lpstr>
      <vt:lpstr>žmonėms virš 65 metų normos</vt:lpstr>
      <vt:lpstr>rekomendacijos</vt:lpstr>
      <vt:lpstr>Vanduo</vt:lpstr>
      <vt:lpstr>Vitaminai ir mineralai</vt:lpstr>
      <vt:lpstr>Maistas</vt:lpstr>
      <vt:lpstr>Fizinis aktyvumas</vt:lpstr>
      <vt:lpstr>Literatūros šaltiniai</vt:lpstr>
      <vt:lpstr>Literatūros šaltiniai</vt:lpstr>
      <vt:lpstr>Ačiū už dėmesį !!!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Возрастные группы и особенности питания</dc:title>
  <dc:creator>Laptop</dc:creator>
  <cp:lastModifiedBy>Laptop</cp:lastModifiedBy>
  <cp:revision>363</cp:revision>
  <dcterms:created xsi:type="dcterms:W3CDTF">2006-08-16T00:00:00Z</dcterms:created>
  <dcterms:modified xsi:type="dcterms:W3CDTF">2017-03-23T11:06:11Z</dcterms:modified>
</cp:coreProperties>
</file>